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activeX/activeX1.xml" ContentType="application/vnd.ms-office.activeX+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53"/>
  </p:notesMasterIdLst>
  <p:handoutMasterIdLst>
    <p:handoutMasterId r:id="rId54"/>
  </p:handoutMasterIdLst>
  <p:sldIdLst>
    <p:sldId id="314" r:id="rId3"/>
    <p:sldId id="285" r:id="rId4"/>
    <p:sldId id="352" r:id="rId5"/>
    <p:sldId id="270" r:id="rId6"/>
    <p:sldId id="271" r:id="rId7"/>
    <p:sldId id="290" r:id="rId8"/>
    <p:sldId id="286" r:id="rId9"/>
    <p:sldId id="289" r:id="rId10"/>
    <p:sldId id="288" r:id="rId11"/>
    <p:sldId id="291" r:id="rId12"/>
    <p:sldId id="323" r:id="rId13"/>
    <p:sldId id="304" r:id="rId14"/>
    <p:sldId id="316" r:id="rId15"/>
    <p:sldId id="313" r:id="rId16"/>
    <p:sldId id="319" r:id="rId17"/>
    <p:sldId id="320" r:id="rId18"/>
    <p:sldId id="321" r:id="rId19"/>
    <p:sldId id="324" r:id="rId20"/>
    <p:sldId id="325" r:id="rId21"/>
    <p:sldId id="301" r:id="rId22"/>
    <p:sldId id="277" r:id="rId23"/>
    <p:sldId id="326" r:id="rId24"/>
    <p:sldId id="356" r:id="rId25"/>
    <p:sldId id="349" r:id="rId26"/>
    <p:sldId id="350" r:id="rId27"/>
    <p:sldId id="329" r:id="rId28"/>
    <p:sldId id="330" r:id="rId29"/>
    <p:sldId id="331" r:id="rId30"/>
    <p:sldId id="332" r:id="rId31"/>
    <p:sldId id="333" r:id="rId32"/>
    <p:sldId id="334" r:id="rId33"/>
    <p:sldId id="335" r:id="rId34"/>
    <p:sldId id="336" r:id="rId35"/>
    <p:sldId id="337" r:id="rId36"/>
    <p:sldId id="357" r:id="rId37"/>
    <p:sldId id="339" r:id="rId38"/>
    <p:sldId id="328" r:id="rId39"/>
    <p:sldId id="347" r:id="rId40"/>
    <p:sldId id="351" r:id="rId41"/>
    <p:sldId id="354" r:id="rId42"/>
    <p:sldId id="327" r:id="rId43"/>
    <p:sldId id="338" r:id="rId44"/>
    <p:sldId id="340" r:id="rId45"/>
    <p:sldId id="341" r:id="rId46"/>
    <p:sldId id="342" r:id="rId47"/>
    <p:sldId id="343" r:id="rId48"/>
    <p:sldId id="344" r:id="rId49"/>
    <p:sldId id="345" r:id="rId50"/>
    <p:sldId id="315" r:id="rId51"/>
    <p:sldId id="358" r:id="rId52"/>
  </p:sldIdLst>
  <p:sldSz cx="10972800" cy="6858000"/>
  <p:notesSz cx="9942513" cy="68151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showPr>
  <p:clrMru>
    <a:srgbClr val="0000FF"/>
    <a:srgbClr val="FFFF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horzBarState="maximized">
    <p:restoredLeft sz="15620"/>
    <p:restoredTop sz="94660"/>
  </p:normalViewPr>
  <p:slideViewPr>
    <p:cSldViewPr>
      <p:cViewPr varScale="1">
        <p:scale>
          <a:sx n="66" d="100"/>
          <a:sy n="66" d="100"/>
        </p:scale>
        <p:origin x="-1662" y="-102"/>
      </p:cViewPr>
      <p:guideLst>
        <p:guide orient="horz" pos="2160"/>
        <p:guide pos="3456"/>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7" d="100"/>
          <a:sy n="67" d="100"/>
        </p:scale>
        <p:origin x="-1926" y="-108"/>
      </p:cViewPr>
      <p:guideLst>
        <p:guide orient="horz" pos="2146"/>
        <p:guide pos="3131"/>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activeX/activeX1.xml><?xml version="1.0" encoding="utf-8"?>
<ax:ocx xmlns:ax="http://schemas.microsoft.com/office/2006/activeX" xmlns:r="http://schemas.openxmlformats.org/officeDocument/2006/relationships" ax:classid="{D27CDB6E-AE6D-11CF-96B8-444553540000}" ax:persistence="persistPropertyBag">
  <ax:ocxPr ax:name="_cx" ax:value="2963"/>
  <ax:ocxPr ax:name="_cy" ax:value="2752"/>
  <ax:ocxPr ax:name="FlashVars" ax:value=""/>
  <ax:ocxPr ax:name="Movie" ax:value="C:\All data\Desktop\Clock\matsclock-1044-pencil-pen-clock.swf"/>
  <ax:ocxPr ax:name="Src" ax:value="C:\All data\Desktop\Clock\matsclock-1044-pencil-pen-clock.swf"/>
  <ax:ocxPr ax:name="WMode" ax:value="Window"/>
  <ax:ocxPr ax:name="Play" ax:value="0"/>
  <ax:ocxPr ax:name="Loop" ax:value="-1"/>
  <ax:ocxPr ax:name="Quality" ax:value="High"/>
  <ax:ocxPr ax:name="SAlign" ax:value=""/>
  <ax:ocxPr ax:name="Menu" ax:value="-1"/>
  <ax:ocxPr ax:name="Base" ax:value=""/>
  <ax:ocxPr ax:name="AllowScriptAccess" ax:value=""/>
  <ax:ocxPr ax:name="Scale" ax:value="ShowAll"/>
  <ax:ocxPr ax:name="DeviceFont" ax:value="0"/>
  <ax:ocxPr ax:name="EmbedMovie" ax:value="0"/>
  <ax:ocxPr ax:name="BGColor" ax:value=""/>
  <ax:ocxPr ax:name="SWRemote" ax:value=""/>
  <ax:ocxPr ax:name="MovieData" ax:value=""/>
  <ax:ocxPr ax:name="SeamlessTabbing" ax:value="1"/>
  <ax:ocxPr ax:name="Profile" ax:value="0"/>
  <ax:ocxPr ax:name="ProfileAddress" ax:value=""/>
  <ax:ocxPr ax:name="ProfilePort" ax:value="0"/>
  <ax:ocxPr ax:name="AllowNetworking" ax:value="all"/>
  <ax:ocxPr ax:name="AllowFullScreen" ax:value="false"/>
</ax:ocx>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2"/>
          </p:nvPr>
        </p:nvSpPr>
        <p:spPr>
          <a:xfrm>
            <a:off x="0" y="6473457"/>
            <a:ext cx="4307727" cy="34059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632469" y="6473457"/>
            <a:ext cx="4307727" cy="340593"/>
          </a:xfrm>
          <a:prstGeom prst="rect">
            <a:avLst/>
          </a:prstGeom>
        </p:spPr>
        <p:txBody>
          <a:bodyPr vert="horz" lIns="91440" tIns="45720" rIns="91440" bIns="45720" rtlCol="0" anchor="b"/>
          <a:lstStyle>
            <a:lvl1pPr algn="r">
              <a:defRPr sz="1200"/>
            </a:lvl1pPr>
          </a:lstStyle>
          <a:p>
            <a:fld id="{D8873E4B-D556-4078-8613-E4B54D14757E}"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7727" cy="34059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632469" y="0"/>
            <a:ext cx="4307727" cy="340594"/>
          </a:xfrm>
          <a:prstGeom prst="rect">
            <a:avLst/>
          </a:prstGeom>
        </p:spPr>
        <p:txBody>
          <a:bodyPr vert="horz" lIns="91440" tIns="45720" rIns="91440" bIns="45720" rtlCol="0"/>
          <a:lstStyle>
            <a:lvl1pPr algn="r">
              <a:defRPr sz="1200"/>
            </a:lvl1pPr>
          </a:lstStyle>
          <a:p>
            <a:fld id="{650DF0D3-A413-466A-B0D0-16AE4C6F4AC1}" type="datetimeFigureOut">
              <a:rPr lang="en-US" smtClean="0"/>
              <a:pPr/>
              <a:t>12/26/2016</a:t>
            </a:fld>
            <a:endParaRPr lang="en-US"/>
          </a:p>
        </p:txBody>
      </p:sp>
      <p:sp>
        <p:nvSpPr>
          <p:cNvPr id="4" name="Slide Image Placeholder 3"/>
          <p:cNvSpPr>
            <a:spLocks noGrp="1" noRot="1" noChangeAspect="1"/>
          </p:cNvSpPr>
          <p:nvPr>
            <p:ph type="sldImg" idx="2"/>
          </p:nvPr>
        </p:nvSpPr>
        <p:spPr>
          <a:xfrm>
            <a:off x="2927350" y="511175"/>
            <a:ext cx="4089400" cy="25558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93557" y="3237273"/>
            <a:ext cx="7955399" cy="306643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473457"/>
            <a:ext cx="4307727" cy="34059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632469" y="6473457"/>
            <a:ext cx="4307727" cy="340593"/>
          </a:xfrm>
          <a:prstGeom prst="rect">
            <a:avLst/>
          </a:prstGeom>
        </p:spPr>
        <p:txBody>
          <a:bodyPr vert="horz" lIns="91440" tIns="45720" rIns="91440" bIns="45720" rtlCol="0" anchor="b"/>
          <a:lstStyle>
            <a:lvl1pPr algn="r">
              <a:defRPr sz="1200"/>
            </a:lvl1pPr>
          </a:lstStyle>
          <a:p>
            <a:fld id="{AAD3CEBD-3BAD-490D-8F08-5E770A2B55D6}" type="slidenum">
              <a:rPr lang="en-US" smtClean="0"/>
              <a:pPr/>
              <a:t>‹#›</a:t>
            </a:fld>
            <a:endParaRPr lang="en-US"/>
          </a:p>
        </p:txBody>
      </p:sp>
    </p:spTree>
    <p:extLst>
      <p:ext uri="{BB962C8B-B14F-4D97-AF65-F5344CB8AC3E}">
        <p14:creationId xmlns="" xmlns:p14="http://schemas.microsoft.com/office/powerpoint/2010/main" val="33954384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6" charset="0"/>
              </a:defRPr>
            </a:lvl1pPr>
            <a:lvl2pPr marL="742950" indent="-285750" eaLnBrk="0" hangingPunct="0">
              <a:defRPr sz="2400">
                <a:solidFill>
                  <a:schemeClr val="tx1"/>
                </a:solidFill>
                <a:latin typeface="Times New Roman" pitchFamily="16" charset="0"/>
              </a:defRPr>
            </a:lvl2pPr>
            <a:lvl3pPr marL="1143000" indent="-228600" eaLnBrk="0" hangingPunct="0">
              <a:defRPr sz="2400">
                <a:solidFill>
                  <a:schemeClr val="tx1"/>
                </a:solidFill>
                <a:latin typeface="Times New Roman" pitchFamily="16" charset="0"/>
              </a:defRPr>
            </a:lvl3pPr>
            <a:lvl4pPr marL="1600200" indent="-228600" eaLnBrk="0" hangingPunct="0">
              <a:defRPr sz="2400">
                <a:solidFill>
                  <a:schemeClr val="tx1"/>
                </a:solidFill>
                <a:latin typeface="Times New Roman" pitchFamily="16" charset="0"/>
              </a:defRPr>
            </a:lvl4pPr>
            <a:lvl5pPr marL="2057400" indent="-228600" eaLnBrk="0" hangingPunct="0">
              <a:defRPr sz="2400">
                <a:solidFill>
                  <a:schemeClr val="tx1"/>
                </a:solidFill>
                <a:latin typeface="Times New Roman" pitchFamily="16" charset="0"/>
              </a:defRPr>
            </a:lvl5pPr>
            <a:lvl6pPr marL="2514600" indent="-228600" eaLnBrk="0" fontAlgn="base" hangingPunct="0">
              <a:spcBef>
                <a:spcPct val="0"/>
              </a:spcBef>
              <a:spcAft>
                <a:spcPct val="0"/>
              </a:spcAft>
              <a:defRPr sz="2400">
                <a:solidFill>
                  <a:schemeClr val="tx1"/>
                </a:solidFill>
                <a:latin typeface="Times New Roman" pitchFamily="16" charset="0"/>
              </a:defRPr>
            </a:lvl6pPr>
            <a:lvl7pPr marL="2971800" indent="-228600" eaLnBrk="0" fontAlgn="base" hangingPunct="0">
              <a:spcBef>
                <a:spcPct val="0"/>
              </a:spcBef>
              <a:spcAft>
                <a:spcPct val="0"/>
              </a:spcAft>
              <a:defRPr sz="2400">
                <a:solidFill>
                  <a:schemeClr val="tx1"/>
                </a:solidFill>
                <a:latin typeface="Times New Roman" pitchFamily="16" charset="0"/>
              </a:defRPr>
            </a:lvl7pPr>
            <a:lvl8pPr marL="3429000" indent="-228600" eaLnBrk="0" fontAlgn="base" hangingPunct="0">
              <a:spcBef>
                <a:spcPct val="0"/>
              </a:spcBef>
              <a:spcAft>
                <a:spcPct val="0"/>
              </a:spcAft>
              <a:defRPr sz="2400">
                <a:solidFill>
                  <a:schemeClr val="tx1"/>
                </a:solidFill>
                <a:latin typeface="Times New Roman" pitchFamily="16" charset="0"/>
              </a:defRPr>
            </a:lvl8pPr>
            <a:lvl9pPr marL="3886200" indent="-228600" eaLnBrk="0" fontAlgn="base" hangingPunct="0">
              <a:spcBef>
                <a:spcPct val="0"/>
              </a:spcBef>
              <a:spcAft>
                <a:spcPct val="0"/>
              </a:spcAft>
              <a:defRPr sz="2400">
                <a:solidFill>
                  <a:schemeClr val="tx1"/>
                </a:solidFill>
                <a:latin typeface="Times New Roman" pitchFamily="16" charset="0"/>
              </a:defRPr>
            </a:lvl9pPr>
          </a:lstStyle>
          <a:p>
            <a:pPr eaLnBrk="1" hangingPunct="1"/>
            <a:fld id="{D9C859DE-855A-42DE-81F0-EFF14FAEDB00}" type="slidenum">
              <a:rPr lang="en-US" sz="1200" smtClean="0"/>
              <a:pPr eaLnBrk="1" hangingPunct="1"/>
              <a:t>12</a:t>
            </a:fld>
            <a:endParaRPr lang="en-US" sz="1200"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xfrm>
            <a:off x="994252" y="3237191"/>
            <a:ext cx="7954010" cy="3066812"/>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smtClean="0">
                <a:latin typeface="Times New Roman" pitchFamily="16" charset="0"/>
              </a:rPr>
              <a:t>iPod</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CEC13B11-8FFC-4C2D-946F-F816F6A27269}" type="slidenum">
              <a:rPr lang="en-US" sz="1200" smtClean="0"/>
              <a:pPr eaLnBrk="1" hangingPunct="1"/>
              <a:t>14</a:t>
            </a:fld>
            <a:endParaRPr lang="en-US" sz="1200"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xfrm>
            <a:off x="994252" y="3237191"/>
            <a:ext cx="7954010" cy="3066812"/>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smtClean="0"/>
              <a:t>Marc Prensky 2001 </a:t>
            </a:r>
            <a:r>
              <a:rPr lang="en-US" i="1" smtClean="0"/>
              <a:t>Digital Natives, Digital Immigrants</a:t>
            </a:r>
          </a:p>
          <a:p>
            <a:pPr eaLnBrk="1" hangingPunct="1"/>
            <a:r>
              <a:rPr lang="en-US" smtClean="0"/>
              <a:t>They are the  first generation to grow up with computers, videogames, digital music players, video cams, cell phones. </a:t>
            </a:r>
          </a:p>
          <a:p>
            <a:pPr eaLnBrk="1" hangingPunct="1"/>
            <a:r>
              <a:rPr lang="en-US" smtClean="0"/>
              <a:t>They are digital natives.</a:t>
            </a:r>
          </a:p>
          <a:p>
            <a:pPr eaLnBrk="1" hangingPunct="1"/>
            <a:r>
              <a:rPr lang="en-US" smtClean="0"/>
              <a:t>Accustomed to receiving information fast</a:t>
            </a:r>
          </a:p>
          <a:p>
            <a:pPr eaLnBrk="1" hangingPunct="1"/>
            <a:r>
              <a:rPr lang="en-US" smtClean="0"/>
              <a:t>Like to parallel process and multi-task</a:t>
            </a:r>
          </a:p>
          <a:p>
            <a:pPr eaLnBrk="1" hangingPunct="1"/>
            <a:r>
              <a:rPr lang="en-US" smtClean="0"/>
              <a:t>Prefer their graphics before their text</a:t>
            </a:r>
          </a:p>
          <a:p>
            <a:pPr eaLnBrk="1" hangingPunct="1"/>
            <a:r>
              <a:rPr lang="en-US" smtClean="0"/>
              <a:t>Prefer random access (like hypertext)</a:t>
            </a:r>
          </a:p>
          <a:p>
            <a:pPr eaLnBrk="1" hangingPunct="1"/>
            <a:r>
              <a:rPr lang="en-US" smtClean="0"/>
              <a:t>Function best when networked</a:t>
            </a:r>
          </a:p>
          <a:p>
            <a:pPr eaLnBrk="1" hangingPunct="1"/>
            <a:r>
              <a:rPr lang="en-US" smtClean="0"/>
              <a:t>Thrive on instant gratification and frequent rewards</a:t>
            </a:r>
          </a:p>
          <a:p>
            <a:pPr eaLnBrk="1" hangingPunct="1"/>
            <a:r>
              <a:rPr lang="en-US" smtClean="0"/>
              <a:t>Prefer games to “serious” work</a:t>
            </a:r>
          </a:p>
          <a:p>
            <a:pPr eaLnBrk="1" hangingPunct="1"/>
            <a:endParaRPr lang="en-US" smtClean="0"/>
          </a:p>
          <a:p>
            <a:pPr eaLnBrk="1" hangingPunct="1"/>
            <a:r>
              <a:rPr lang="en-US" smtClean="0"/>
              <a:t>Teachers are for the most part – digital immigrants</a:t>
            </a:r>
          </a:p>
          <a:p>
            <a:pPr eaLnBrk="1" hangingPunct="1"/>
            <a:r>
              <a:rPr lang="en-US" smtClean="0"/>
              <a:t>They came to the digital shores later in life, and they had to learn to cope with digital technology as adults.</a:t>
            </a:r>
          </a:p>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98AED3-3CCE-4D87-B96B-4BFDE38D530A}" type="slidenum">
              <a:rPr lang="en-US"/>
              <a:pPr/>
              <a:t>20</a:t>
            </a:fld>
            <a:endParaRPr lang="en-US"/>
          </a:p>
        </p:txBody>
      </p:sp>
      <p:sp>
        <p:nvSpPr>
          <p:cNvPr id="143362" name="Rectangle 2"/>
          <p:cNvSpPr>
            <a:spLocks noGrp="1" noRot="1" noChangeAspect="1" noChangeArrowheads="1" noTextEdit="1"/>
          </p:cNvSpPr>
          <p:nvPr>
            <p:ph type="sldImg"/>
          </p:nvPr>
        </p:nvSpPr>
        <p:spPr>
          <a:ln/>
        </p:spPr>
      </p:sp>
      <p:sp>
        <p:nvSpPr>
          <p:cNvPr id="143363"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control" Target="../activeX/activeX1.xml"/><Relationship Id="rId1" Type="http://schemas.openxmlformats.org/officeDocument/2006/relationships/vmlDrawing" Target="../drawings/vmlDrawing1.v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22960" y="2130426"/>
            <a:ext cx="932688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645920" y="3886200"/>
            <a:ext cx="768096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6DDD44B-44DB-4628-94A8-12EAC1481774}" type="datetimeFigureOut">
              <a:rPr lang="en-US" smtClean="0"/>
              <a:pPr/>
              <a:t>12/26/2016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31D9C1-5CDA-4AAF-A608-6A90958B046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DDD44B-44DB-4628-94A8-12EAC1481774}" type="datetimeFigureOut">
              <a:rPr lang="en-US" smtClean="0"/>
              <a:pPr/>
              <a:t>12/26/2016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31D9C1-5CDA-4AAF-A608-6A90958B046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55280" y="274639"/>
            <a:ext cx="246888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48640" y="274639"/>
            <a:ext cx="722376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DDD44B-44DB-4628-94A8-12EAC1481774}" type="datetimeFigureOut">
              <a:rPr lang="en-US" smtClean="0"/>
              <a:pPr/>
              <a:t>12/26/2016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31D9C1-5CDA-4AAF-A608-6A90958B046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22325" y="2130425"/>
            <a:ext cx="932815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646238" y="3886200"/>
            <a:ext cx="7680325"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B7FE839-E861-4C02-9259-682869700C46}" type="datetimeFigureOut">
              <a:rPr lang="en-US" smtClean="0"/>
              <a:pPr/>
              <a:t>12/26/2016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6E62-1BD6-4477-BE71-D24879EC2B6C}"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7FE839-E861-4C02-9259-682869700C46}" type="datetimeFigureOut">
              <a:rPr lang="en-US" smtClean="0"/>
              <a:pPr/>
              <a:t>12/26/2016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6E62-1BD6-4477-BE71-D24879EC2B6C}"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775" y="4406900"/>
            <a:ext cx="9326563"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66775" y="2906713"/>
            <a:ext cx="9326563"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B7FE839-E861-4C02-9259-682869700C46}" type="datetimeFigureOut">
              <a:rPr lang="en-US" smtClean="0"/>
              <a:pPr/>
              <a:t>12/26/2016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6E62-1BD6-4477-BE71-D24879EC2B6C}"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49275" y="1600200"/>
            <a:ext cx="48609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562600" y="1600200"/>
            <a:ext cx="48609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B7FE839-E861-4C02-9259-682869700C46}" type="datetimeFigureOut">
              <a:rPr lang="en-US" smtClean="0"/>
              <a:pPr/>
              <a:t>12/26/2016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6E62-1BD6-4477-BE71-D24879EC2B6C}"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49275" y="1535113"/>
            <a:ext cx="48482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49275" y="2174875"/>
            <a:ext cx="48482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573713" y="1535113"/>
            <a:ext cx="484981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573713" y="2174875"/>
            <a:ext cx="484981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B7FE839-E861-4C02-9259-682869700C46}" type="datetimeFigureOut">
              <a:rPr lang="en-US" smtClean="0"/>
              <a:pPr/>
              <a:t>12/26/2016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6E62-1BD6-4477-BE71-D24879EC2B6C}"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B7FE839-E861-4C02-9259-682869700C46}" type="datetimeFigureOut">
              <a:rPr lang="en-US" smtClean="0"/>
              <a:pPr/>
              <a:t>12/26/2016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6E62-1BD6-4477-BE71-D24879EC2B6C}"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7FE839-E861-4C02-9259-682869700C46}" type="datetimeFigureOut">
              <a:rPr lang="en-US" smtClean="0"/>
              <a:pPr/>
              <a:t>12/26/2016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6E62-1BD6-4477-BE71-D24879EC2B6C}"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9275" y="273050"/>
            <a:ext cx="3609975"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289425" y="273050"/>
            <a:ext cx="61341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49275" y="1435100"/>
            <a:ext cx="360997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7FE839-E861-4C02-9259-682869700C46}" type="datetimeFigureOut">
              <a:rPr lang="en-US" smtClean="0"/>
              <a:pPr/>
              <a:t>12/26/2016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6E62-1BD6-4477-BE71-D24879EC2B6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DDD44B-44DB-4628-94A8-12EAC1481774}" type="datetimeFigureOut">
              <a:rPr lang="en-US" smtClean="0"/>
              <a:pPr/>
              <a:t>12/26/2016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31D9C1-5CDA-4AAF-A608-6A90958B046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51063" y="4800600"/>
            <a:ext cx="6583362"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151063" y="612775"/>
            <a:ext cx="6583362"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151063" y="5367338"/>
            <a:ext cx="6583362"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7FE839-E861-4C02-9259-682869700C46}" type="datetimeFigureOut">
              <a:rPr lang="en-US" smtClean="0"/>
              <a:pPr/>
              <a:t>12/26/2016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6E62-1BD6-4477-BE71-D24879EC2B6C}"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7FE839-E861-4C02-9259-682869700C46}" type="datetimeFigureOut">
              <a:rPr lang="en-US" smtClean="0"/>
              <a:pPr/>
              <a:t>12/26/2016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6E62-1BD6-4477-BE71-D24879EC2B6C}"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54963" y="274638"/>
            <a:ext cx="2468562"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49275" y="274638"/>
            <a:ext cx="7253288"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7FE839-E861-4C02-9259-682869700C46}" type="datetimeFigureOut">
              <a:rPr lang="en-US" smtClean="0"/>
              <a:pPr/>
              <a:t>12/26/2016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6E62-1BD6-4477-BE71-D24879EC2B6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776" y="4406901"/>
            <a:ext cx="932688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66776" y="2906713"/>
            <a:ext cx="932688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6DDD44B-44DB-4628-94A8-12EAC1481774}" type="datetimeFigureOut">
              <a:rPr lang="en-US" smtClean="0"/>
              <a:pPr/>
              <a:t>12/26/2016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31D9C1-5CDA-4AAF-A608-6A90958B046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48640" y="1600201"/>
            <a:ext cx="484632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577840" y="1600201"/>
            <a:ext cx="484632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6DDD44B-44DB-4628-94A8-12EAC1481774}" type="datetimeFigureOut">
              <a:rPr lang="en-US" smtClean="0"/>
              <a:pPr/>
              <a:t>12/26/2016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31D9C1-5CDA-4AAF-A608-6A90958B046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48640" y="1535113"/>
            <a:ext cx="484822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48640" y="2174875"/>
            <a:ext cx="484822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574031" y="1535113"/>
            <a:ext cx="485013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574031" y="2174875"/>
            <a:ext cx="485013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6DDD44B-44DB-4628-94A8-12EAC1481774}" type="datetimeFigureOut">
              <a:rPr lang="en-US" smtClean="0"/>
              <a:pPr/>
              <a:t>12/26/2016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A31D9C1-5CDA-4AAF-A608-6A90958B046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6DDD44B-44DB-4628-94A8-12EAC1481774}" type="datetimeFigureOut">
              <a:rPr lang="en-US" smtClean="0"/>
              <a:pPr/>
              <a:t>12/26/2016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A31D9C1-5CDA-4AAF-A608-6A90958B046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DDD44B-44DB-4628-94A8-12EAC1481774}" type="datetimeFigureOut">
              <a:rPr lang="en-US" smtClean="0"/>
              <a:pPr/>
              <a:t>12/26/2016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A31D9C1-5CDA-4AAF-A608-6A90958B046B}" type="slidenum">
              <a:rPr lang="en-US" smtClean="0"/>
              <a:pPr/>
              <a:t>‹#›</a:t>
            </a:fld>
            <a:endParaRPr lang="en-US"/>
          </a:p>
        </p:txBody>
      </p:sp>
    </p:spTree>
    <p:controls>
      <p:control spid="144385" name="ShockwaveFlash1" r:id="rId2" imgW="1066667" imgH="990738"/>
    </p:controls>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8640" y="273050"/>
            <a:ext cx="3609976"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290060" y="273051"/>
            <a:ext cx="61341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48640" y="1435101"/>
            <a:ext cx="360997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DDD44B-44DB-4628-94A8-12EAC1481774}" type="datetimeFigureOut">
              <a:rPr lang="en-US" smtClean="0"/>
              <a:pPr/>
              <a:t>12/26/2016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31D9C1-5CDA-4AAF-A608-6A90958B046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50746" y="4800600"/>
            <a:ext cx="658368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150746" y="612775"/>
            <a:ext cx="658368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150746" y="5367338"/>
            <a:ext cx="658368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DDD44B-44DB-4628-94A8-12EAC1481774}" type="datetimeFigureOut">
              <a:rPr lang="en-US" smtClean="0"/>
              <a:pPr/>
              <a:t>12/26/2016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31D9C1-5CDA-4AAF-A608-6A90958B046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8640" y="274638"/>
            <a:ext cx="987552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548640" y="1600201"/>
            <a:ext cx="987552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548640" y="6356351"/>
            <a:ext cx="256032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DDD44B-44DB-4628-94A8-12EAC1481774}" type="datetimeFigureOut">
              <a:rPr lang="en-US" smtClean="0"/>
              <a:pPr/>
              <a:t>12/26/2016</a:t>
            </a:fld>
            <a:endParaRPr lang="en-US"/>
          </a:p>
        </p:txBody>
      </p:sp>
      <p:sp>
        <p:nvSpPr>
          <p:cNvPr id="5" name="Footer Placeholder 4"/>
          <p:cNvSpPr>
            <a:spLocks noGrp="1"/>
          </p:cNvSpPr>
          <p:nvPr>
            <p:ph type="ftr" sz="quarter" idx="3"/>
          </p:nvPr>
        </p:nvSpPr>
        <p:spPr>
          <a:xfrm>
            <a:off x="3749040" y="6356351"/>
            <a:ext cx="347472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863840" y="6356351"/>
            <a:ext cx="256032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31D9C1-5CDA-4AAF-A608-6A90958B046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274638"/>
            <a:ext cx="987425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549275" y="1600200"/>
            <a:ext cx="987425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549275" y="6356350"/>
            <a:ext cx="25590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7FE839-E861-4C02-9259-682869700C46}" type="datetimeFigureOut">
              <a:rPr lang="en-US" smtClean="0"/>
              <a:pPr/>
              <a:t>12/26/2016</a:t>
            </a:fld>
            <a:endParaRPr lang="en-US"/>
          </a:p>
        </p:txBody>
      </p:sp>
      <p:sp>
        <p:nvSpPr>
          <p:cNvPr id="5" name="Footer Placeholder 4"/>
          <p:cNvSpPr>
            <a:spLocks noGrp="1"/>
          </p:cNvSpPr>
          <p:nvPr>
            <p:ph type="ftr" sz="quarter" idx="3"/>
          </p:nvPr>
        </p:nvSpPr>
        <p:spPr>
          <a:xfrm>
            <a:off x="3749675" y="6356350"/>
            <a:ext cx="347345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864475" y="6356350"/>
            <a:ext cx="25590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586E62-1BD6-4477-BE71-D24879EC2B6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en.wikipedia.org/wiki/A_Nation_at_Risk"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hyperlink" Target="https://en.wikipedia.org/wiki/Fortune_500"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hyperlink" Target="http://www.p21.org/"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jpeg"/></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AutoShape 2" descr="Image result for naseem bagh kashmi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98308" name="Picture 4" descr="Image result for naseem bagh kashmir"/>
          <p:cNvPicPr>
            <a:picLocks noChangeAspect="1" noChangeArrowheads="1"/>
          </p:cNvPicPr>
          <p:nvPr/>
        </p:nvPicPr>
        <p:blipFill>
          <a:blip r:embed="rId2"/>
          <a:srcRect/>
          <a:stretch>
            <a:fillRect/>
          </a:stretch>
        </p:blipFill>
        <p:spPr bwMode="auto">
          <a:xfrm>
            <a:off x="0" y="0"/>
            <a:ext cx="10972800" cy="68580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800" y="1828800"/>
            <a:ext cx="9220200" cy="2954655"/>
          </a:xfrm>
          <a:prstGeom prst="rect">
            <a:avLst/>
          </a:prstGeom>
        </p:spPr>
        <p:txBody>
          <a:bodyPr wrap="square">
            <a:spAutoFit/>
          </a:bodyPr>
          <a:lstStyle/>
          <a:p>
            <a:pPr algn="just"/>
            <a:endParaRPr lang="en-US" b="1" dirty="0" smtClean="0"/>
          </a:p>
          <a:p>
            <a:pPr algn="just"/>
            <a:r>
              <a:rPr lang="en-US" sz="2400" b="1" dirty="0" smtClean="0"/>
              <a:t>A cluster of related abilities, commitments, knowledge, and skills that enable a person (or an organization) to act effectively in a job or situation. </a:t>
            </a:r>
          </a:p>
          <a:p>
            <a:pPr algn="just"/>
            <a:r>
              <a:rPr lang="en-US" sz="2400" b="1" dirty="0" smtClean="0"/>
              <a:t/>
            </a:r>
            <a:br>
              <a:rPr lang="en-US" sz="2400" b="1" dirty="0" smtClean="0"/>
            </a:br>
            <a:r>
              <a:rPr lang="en-US" sz="2400" b="1" dirty="0" smtClean="0"/>
              <a:t>Competence indicates sufficiency of knowledge and skills that enable someone to act in a wide variety of situations. </a:t>
            </a:r>
          </a:p>
          <a:p>
            <a:pPr algn="just"/>
            <a:endParaRPr lang="en-US" sz="2400" b="1" dirty="0"/>
          </a:p>
        </p:txBody>
      </p:sp>
      <p:sp>
        <p:nvSpPr>
          <p:cNvPr id="3" name="TextBox 2"/>
          <p:cNvSpPr txBox="1"/>
          <p:nvPr/>
        </p:nvSpPr>
        <p:spPr>
          <a:xfrm>
            <a:off x="838200" y="381000"/>
            <a:ext cx="8686800" cy="1323439"/>
          </a:xfrm>
          <a:prstGeom prst="rect">
            <a:avLst/>
          </a:prstGeom>
          <a:noFill/>
        </p:spPr>
        <p:txBody>
          <a:bodyPr wrap="square" rtlCol="0">
            <a:spAutoFit/>
          </a:bodyPr>
          <a:lstStyle/>
          <a:p>
            <a:pPr algn="just"/>
            <a:r>
              <a:rPr lang="en-US" sz="4000" b="1" dirty="0" smtClean="0">
                <a:solidFill>
                  <a:srgbClr val="FF0000"/>
                </a:solidFill>
              </a:rPr>
              <a:t>Now we can have a definition of competence</a:t>
            </a:r>
          </a:p>
        </p:txBody>
      </p:sp>
      <p:sp>
        <p:nvSpPr>
          <p:cNvPr id="4" name="TextBox 3"/>
          <p:cNvSpPr txBox="1"/>
          <p:nvPr/>
        </p:nvSpPr>
        <p:spPr>
          <a:xfrm>
            <a:off x="1143000" y="4724400"/>
            <a:ext cx="9296400" cy="2123658"/>
          </a:xfrm>
          <a:prstGeom prst="rect">
            <a:avLst/>
          </a:prstGeom>
          <a:noFill/>
        </p:spPr>
        <p:txBody>
          <a:bodyPr wrap="square" rtlCol="0">
            <a:spAutoFit/>
          </a:bodyPr>
          <a:lstStyle/>
          <a:p>
            <a:pPr algn="just"/>
            <a:r>
              <a:rPr lang="en-US" sz="2400" b="1" dirty="0" smtClean="0">
                <a:solidFill>
                  <a:srgbClr val="0000FF"/>
                </a:solidFill>
              </a:rPr>
              <a:t>Please note:</a:t>
            </a:r>
          </a:p>
          <a:p>
            <a:pPr algn="just"/>
            <a:endParaRPr lang="en-US" sz="1400" b="1" dirty="0" smtClean="0">
              <a:solidFill>
                <a:srgbClr val="0000FF"/>
              </a:solidFill>
            </a:endParaRPr>
          </a:p>
          <a:p>
            <a:pPr algn="just"/>
            <a:r>
              <a:rPr lang="en-US" sz="2400" b="1" dirty="0" smtClean="0">
                <a:solidFill>
                  <a:srgbClr val="0000FF"/>
                </a:solidFill>
              </a:rPr>
              <a:t>Because each level of responsibility has its own requirements, competence can occur in any period of a person's life or at any stage of his or her career.</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2000"/>
                                        <p:tgtEl>
                                          <p:spTgt spid="2">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fade">
                                      <p:cBhvr>
                                        <p:cTn id="10" dur="2000"/>
                                        <p:tgtEl>
                                          <p:spTgt spid="2">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fade">
                                      <p:cBhvr>
                                        <p:cTn id="15" dur="2000"/>
                                        <p:tgtEl>
                                          <p:spTgt spid="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Effect transition="in" filter="fade">
                                      <p:cBhvr>
                                        <p:cTn id="20" dur="2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304800"/>
            <a:ext cx="9982200" cy="1015663"/>
          </a:xfrm>
          <a:prstGeom prst="rect">
            <a:avLst/>
          </a:prstGeom>
        </p:spPr>
        <p:txBody>
          <a:bodyPr wrap="square">
            <a:spAutoFit/>
          </a:bodyPr>
          <a:lstStyle/>
          <a:p>
            <a:pPr algn="ctr"/>
            <a:r>
              <a:rPr lang="en-US" sz="4800" b="1" dirty="0" smtClean="0">
                <a:solidFill>
                  <a:srgbClr val="FF0000"/>
                </a:solidFill>
              </a:rPr>
              <a:t>Competence in changing world </a:t>
            </a:r>
          </a:p>
          <a:p>
            <a:pPr algn="ctr"/>
            <a:endParaRPr lang="en-US" sz="1200" b="1" dirty="0" smtClean="0">
              <a:solidFill>
                <a:srgbClr val="FF0000"/>
              </a:solidFill>
            </a:endParaRPr>
          </a:p>
        </p:txBody>
      </p:sp>
      <p:sp>
        <p:nvSpPr>
          <p:cNvPr id="4" name="Rectangle 3"/>
          <p:cNvSpPr/>
          <p:nvPr/>
        </p:nvSpPr>
        <p:spPr>
          <a:xfrm>
            <a:off x="2286000" y="1219200"/>
            <a:ext cx="6588983" cy="707886"/>
          </a:xfrm>
          <a:prstGeom prst="rect">
            <a:avLst/>
          </a:prstGeom>
        </p:spPr>
        <p:txBody>
          <a:bodyPr wrap="none">
            <a:spAutoFit/>
          </a:bodyPr>
          <a:lstStyle/>
          <a:p>
            <a:pPr algn="ctr"/>
            <a:r>
              <a:rPr lang="en-US" sz="4000" b="1" dirty="0" smtClean="0"/>
              <a:t>How has our world changed?</a:t>
            </a:r>
            <a:endParaRPr lang="en-US" sz="4000" b="1" dirty="0">
              <a:solidFill>
                <a:srgbClr val="FF0000"/>
              </a:solidFill>
            </a:endParaRPr>
          </a:p>
        </p:txBody>
      </p:sp>
      <p:grpSp>
        <p:nvGrpSpPr>
          <p:cNvPr id="11" name="Group 10"/>
          <p:cNvGrpSpPr/>
          <p:nvPr/>
        </p:nvGrpSpPr>
        <p:grpSpPr>
          <a:xfrm>
            <a:off x="5486400" y="4038600"/>
            <a:ext cx="5105400" cy="2669217"/>
            <a:chOff x="457200" y="1295400"/>
            <a:chExt cx="10058400" cy="5019632"/>
          </a:xfrm>
        </p:grpSpPr>
        <p:pic>
          <p:nvPicPr>
            <p:cNvPr id="12" name="Picture 3" descr="ipod-cove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5669280" y="1295400"/>
              <a:ext cx="4846320" cy="403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 name="Picture 2" descr="audio_recorders"/>
            <p:cNvPicPr>
              <a:picLocks noChangeAspect="1" noChangeArrowheads="1"/>
            </p:cNvPicPr>
            <p:nvPr/>
          </p:nvPicPr>
          <p:blipFill>
            <a:blip r:embed="rId3">
              <a:extLst>
                <a:ext uri="{28A0092B-C50C-407E-A947-70E740481C1C}">
                  <a14:useLocalDpi xmlns="" xmlns:a14="http://schemas.microsoft.com/office/drawing/2010/main" val="0"/>
                </a:ext>
              </a:extLst>
            </a:blip>
            <a:srcRect r="821" b="44846"/>
            <a:stretch>
              <a:fillRect/>
            </a:stretch>
          </p:blipFill>
          <p:spPr bwMode="auto">
            <a:xfrm>
              <a:off x="457200" y="1295400"/>
              <a:ext cx="5212080" cy="403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 name="Text Box 4"/>
            <p:cNvSpPr txBox="1">
              <a:spLocks noChangeArrowheads="1"/>
            </p:cNvSpPr>
            <p:nvPr/>
          </p:nvSpPr>
          <p:spPr bwMode="auto">
            <a:xfrm>
              <a:off x="3276600" y="5562600"/>
              <a:ext cx="5303520" cy="7524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6" charset="0"/>
                </a:defRPr>
              </a:lvl1pPr>
              <a:lvl2pPr marL="742950" indent="-285750" eaLnBrk="0" hangingPunct="0">
                <a:defRPr sz="2400">
                  <a:solidFill>
                    <a:schemeClr val="tx1"/>
                  </a:solidFill>
                  <a:latin typeface="Times New Roman" pitchFamily="16" charset="0"/>
                </a:defRPr>
              </a:lvl2pPr>
              <a:lvl3pPr marL="1143000" indent="-228600" eaLnBrk="0" hangingPunct="0">
                <a:defRPr sz="2400">
                  <a:solidFill>
                    <a:schemeClr val="tx1"/>
                  </a:solidFill>
                  <a:latin typeface="Times New Roman" pitchFamily="16" charset="0"/>
                </a:defRPr>
              </a:lvl3pPr>
              <a:lvl4pPr marL="1600200" indent="-228600" eaLnBrk="0" hangingPunct="0">
                <a:defRPr sz="2400">
                  <a:solidFill>
                    <a:schemeClr val="tx1"/>
                  </a:solidFill>
                  <a:latin typeface="Times New Roman" pitchFamily="16" charset="0"/>
                </a:defRPr>
              </a:lvl4pPr>
              <a:lvl5pPr marL="2057400" indent="-228600" eaLnBrk="0" hangingPunct="0">
                <a:defRPr sz="2400">
                  <a:solidFill>
                    <a:schemeClr val="tx1"/>
                  </a:solidFill>
                  <a:latin typeface="Times New Roman" pitchFamily="16" charset="0"/>
                </a:defRPr>
              </a:lvl5pPr>
              <a:lvl6pPr marL="2514600" indent="-228600" eaLnBrk="0" fontAlgn="base" hangingPunct="0">
                <a:spcBef>
                  <a:spcPct val="0"/>
                </a:spcBef>
                <a:spcAft>
                  <a:spcPct val="0"/>
                </a:spcAft>
                <a:defRPr sz="2400">
                  <a:solidFill>
                    <a:schemeClr val="tx1"/>
                  </a:solidFill>
                  <a:latin typeface="Times New Roman" pitchFamily="16" charset="0"/>
                </a:defRPr>
              </a:lvl6pPr>
              <a:lvl7pPr marL="2971800" indent="-228600" eaLnBrk="0" fontAlgn="base" hangingPunct="0">
                <a:spcBef>
                  <a:spcPct val="0"/>
                </a:spcBef>
                <a:spcAft>
                  <a:spcPct val="0"/>
                </a:spcAft>
                <a:defRPr sz="2400">
                  <a:solidFill>
                    <a:schemeClr val="tx1"/>
                  </a:solidFill>
                  <a:latin typeface="Times New Roman" pitchFamily="16" charset="0"/>
                </a:defRPr>
              </a:lvl7pPr>
              <a:lvl8pPr marL="3429000" indent="-228600" eaLnBrk="0" fontAlgn="base" hangingPunct="0">
                <a:spcBef>
                  <a:spcPct val="0"/>
                </a:spcBef>
                <a:spcAft>
                  <a:spcPct val="0"/>
                </a:spcAft>
                <a:defRPr sz="2400">
                  <a:solidFill>
                    <a:schemeClr val="tx1"/>
                  </a:solidFill>
                  <a:latin typeface="Times New Roman" pitchFamily="16" charset="0"/>
                </a:defRPr>
              </a:lvl8pPr>
              <a:lvl9pPr marL="3886200" indent="-228600" eaLnBrk="0" fontAlgn="base" hangingPunct="0">
                <a:spcBef>
                  <a:spcPct val="0"/>
                </a:spcBef>
                <a:spcAft>
                  <a:spcPct val="0"/>
                </a:spcAft>
                <a:defRPr sz="2400">
                  <a:solidFill>
                    <a:schemeClr val="tx1"/>
                  </a:solidFill>
                  <a:latin typeface="Times New Roman" pitchFamily="16" charset="0"/>
                </a:defRPr>
              </a:lvl9pPr>
            </a:lstStyle>
            <a:p>
              <a:pPr>
                <a:spcBef>
                  <a:spcPct val="50000"/>
                </a:spcBef>
              </a:pPr>
              <a:r>
                <a:rPr lang="en-US" sz="2000" b="1" dirty="0">
                  <a:solidFill>
                    <a:srgbClr val="FF0000"/>
                  </a:solidFill>
                  <a:latin typeface="+mn-lt"/>
                </a:rPr>
                <a:t>ENTERTAINMENT</a:t>
              </a:r>
            </a:p>
          </p:txBody>
        </p:sp>
      </p:grpSp>
      <p:grpSp>
        <p:nvGrpSpPr>
          <p:cNvPr id="15" name="Group 14"/>
          <p:cNvGrpSpPr/>
          <p:nvPr/>
        </p:nvGrpSpPr>
        <p:grpSpPr>
          <a:xfrm>
            <a:off x="762000" y="2286000"/>
            <a:ext cx="4511040" cy="2590800"/>
            <a:chOff x="365760" y="1219200"/>
            <a:chExt cx="9296400" cy="4788932"/>
          </a:xfrm>
        </p:grpSpPr>
        <p:pic>
          <p:nvPicPr>
            <p:cNvPr id="16" name="Picture 2" descr="oldphone"/>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65760" y="1447800"/>
              <a:ext cx="5212080" cy="3733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 name="Picture 3" descr="razr_phone"/>
            <p:cNvPicPr>
              <a:picLocks noChangeAspect="1" noChangeArrowheads="1"/>
            </p:cNvPicPr>
            <p:nvPr/>
          </p:nvPicPr>
          <p:blipFill>
            <a:blip r:embed="rId5">
              <a:extLst>
                <a:ext uri="{28A0092B-C50C-407E-A947-70E740481C1C}">
                  <a14:useLocalDpi xmlns:a14="http://schemas.microsoft.com/office/drawing/2010/main" xmlns="" val="0"/>
                </a:ext>
              </a:extLst>
            </a:blip>
            <a:srcRect l="7408" r="5556" b="1357"/>
            <a:stretch>
              <a:fillRect/>
            </a:stretch>
          </p:blipFill>
          <p:spPr bwMode="auto">
            <a:xfrm>
              <a:off x="5638800" y="1219200"/>
              <a:ext cx="4023360" cy="381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 name="Text Box 4"/>
            <p:cNvSpPr txBox="1">
              <a:spLocks noChangeArrowheads="1"/>
            </p:cNvSpPr>
            <p:nvPr/>
          </p:nvSpPr>
          <p:spPr bwMode="auto">
            <a:xfrm>
              <a:off x="2895600" y="5638800"/>
              <a:ext cx="502920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6" charset="0"/>
                </a:defRPr>
              </a:lvl1pPr>
              <a:lvl2pPr marL="742950" indent="-285750" eaLnBrk="0" hangingPunct="0">
                <a:defRPr sz="2400">
                  <a:solidFill>
                    <a:schemeClr val="tx1"/>
                  </a:solidFill>
                  <a:latin typeface="Times New Roman" pitchFamily="16" charset="0"/>
                </a:defRPr>
              </a:lvl2pPr>
              <a:lvl3pPr marL="1143000" indent="-228600" eaLnBrk="0" hangingPunct="0">
                <a:defRPr sz="2400">
                  <a:solidFill>
                    <a:schemeClr val="tx1"/>
                  </a:solidFill>
                  <a:latin typeface="Times New Roman" pitchFamily="16" charset="0"/>
                </a:defRPr>
              </a:lvl3pPr>
              <a:lvl4pPr marL="1600200" indent="-228600" eaLnBrk="0" hangingPunct="0">
                <a:defRPr sz="2400">
                  <a:solidFill>
                    <a:schemeClr val="tx1"/>
                  </a:solidFill>
                  <a:latin typeface="Times New Roman" pitchFamily="16" charset="0"/>
                </a:defRPr>
              </a:lvl4pPr>
              <a:lvl5pPr marL="2057400" indent="-228600" eaLnBrk="0" hangingPunct="0">
                <a:defRPr sz="2400">
                  <a:solidFill>
                    <a:schemeClr val="tx1"/>
                  </a:solidFill>
                  <a:latin typeface="Times New Roman" pitchFamily="16" charset="0"/>
                </a:defRPr>
              </a:lvl5pPr>
              <a:lvl6pPr marL="2514600" indent="-228600" eaLnBrk="0" fontAlgn="base" hangingPunct="0">
                <a:spcBef>
                  <a:spcPct val="0"/>
                </a:spcBef>
                <a:spcAft>
                  <a:spcPct val="0"/>
                </a:spcAft>
                <a:defRPr sz="2400">
                  <a:solidFill>
                    <a:schemeClr val="tx1"/>
                  </a:solidFill>
                  <a:latin typeface="Times New Roman" pitchFamily="16" charset="0"/>
                </a:defRPr>
              </a:lvl6pPr>
              <a:lvl7pPr marL="2971800" indent="-228600" eaLnBrk="0" fontAlgn="base" hangingPunct="0">
                <a:spcBef>
                  <a:spcPct val="0"/>
                </a:spcBef>
                <a:spcAft>
                  <a:spcPct val="0"/>
                </a:spcAft>
                <a:defRPr sz="2400">
                  <a:solidFill>
                    <a:schemeClr val="tx1"/>
                  </a:solidFill>
                  <a:latin typeface="Times New Roman" pitchFamily="16" charset="0"/>
                </a:defRPr>
              </a:lvl7pPr>
              <a:lvl8pPr marL="3429000" indent="-228600" eaLnBrk="0" fontAlgn="base" hangingPunct="0">
                <a:spcBef>
                  <a:spcPct val="0"/>
                </a:spcBef>
                <a:spcAft>
                  <a:spcPct val="0"/>
                </a:spcAft>
                <a:defRPr sz="2400">
                  <a:solidFill>
                    <a:schemeClr val="tx1"/>
                  </a:solidFill>
                  <a:latin typeface="Times New Roman" pitchFamily="16" charset="0"/>
                </a:defRPr>
              </a:lvl8pPr>
              <a:lvl9pPr marL="3886200" indent="-228600" eaLnBrk="0" fontAlgn="base" hangingPunct="0">
                <a:spcBef>
                  <a:spcPct val="0"/>
                </a:spcBef>
                <a:spcAft>
                  <a:spcPct val="0"/>
                </a:spcAft>
                <a:defRPr sz="2400">
                  <a:solidFill>
                    <a:schemeClr val="tx1"/>
                  </a:solidFill>
                  <a:latin typeface="Times New Roman" pitchFamily="16" charset="0"/>
                </a:defRPr>
              </a:lvl9pPr>
            </a:lstStyle>
            <a:p>
              <a:pPr>
                <a:spcBef>
                  <a:spcPct val="50000"/>
                </a:spcBef>
              </a:pPr>
              <a:r>
                <a:rPr lang="en-US" sz="1800" b="1" dirty="0">
                  <a:solidFill>
                    <a:srgbClr val="FF0000"/>
                  </a:solidFill>
                  <a:latin typeface="+mn-lt"/>
                </a:rPr>
                <a:t>COMMUNICATION</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ppt_x"/>
                                          </p:val>
                                        </p:tav>
                                        <p:tav tm="100000">
                                          <p:val>
                                            <p:strVal val="#ppt_x"/>
                                          </p:val>
                                        </p:tav>
                                      </p:tavLst>
                                    </p:anim>
                                    <p:anim calcmode="lin" valueType="num">
                                      <p:cBhvr additive="base">
                                        <p:cTn id="1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Text Box 5"/>
          <p:cNvSpPr txBox="1">
            <a:spLocks noChangeArrowheads="1"/>
          </p:cNvSpPr>
          <p:nvPr/>
        </p:nvSpPr>
        <p:spPr bwMode="auto">
          <a:xfrm>
            <a:off x="10130790" y="5827713"/>
            <a:ext cx="18473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6" charset="0"/>
              </a:defRPr>
            </a:lvl1pPr>
            <a:lvl2pPr marL="742950" indent="-285750" eaLnBrk="0" hangingPunct="0">
              <a:defRPr sz="2400">
                <a:solidFill>
                  <a:schemeClr val="tx1"/>
                </a:solidFill>
                <a:latin typeface="Times New Roman" pitchFamily="16" charset="0"/>
              </a:defRPr>
            </a:lvl2pPr>
            <a:lvl3pPr marL="1143000" indent="-228600" eaLnBrk="0" hangingPunct="0">
              <a:defRPr sz="2400">
                <a:solidFill>
                  <a:schemeClr val="tx1"/>
                </a:solidFill>
                <a:latin typeface="Times New Roman" pitchFamily="16" charset="0"/>
              </a:defRPr>
            </a:lvl3pPr>
            <a:lvl4pPr marL="1600200" indent="-228600" eaLnBrk="0" hangingPunct="0">
              <a:defRPr sz="2400">
                <a:solidFill>
                  <a:schemeClr val="tx1"/>
                </a:solidFill>
                <a:latin typeface="Times New Roman" pitchFamily="16" charset="0"/>
              </a:defRPr>
            </a:lvl4pPr>
            <a:lvl5pPr marL="2057400" indent="-228600" eaLnBrk="0" hangingPunct="0">
              <a:defRPr sz="2400">
                <a:solidFill>
                  <a:schemeClr val="tx1"/>
                </a:solidFill>
                <a:latin typeface="Times New Roman" pitchFamily="16" charset="0"/>
              </a:defRPr>
            </a:lvl5pPr>
            <a:lvl6pPr marL="2514600" indent="-228600" eaLnBrk="0" fontAlgn="base" hangingPunct="0">
              <a:spcBef>
                <a:spcPct val="0"/>
              </a:spcBef>
              <a:spcAft>
                <a:spcPct val="0"/>
              </a:spcAft>
              <a:defRPr sz="2400">
                <a:solidFill>
                  <a:schemeClr val="tx1"/>
                </a:solidFill>
                <a:latin typeface="Times New Roman" pitchFamily="16" charset="0"/>
              </a:defRPr>
            </a:lvl6pPr>
            <a:lvl7pPr marL="2971800" indent="-228600" eaLnBrk="0" fontAlgn="base" hangingPunct="0">
              <a:spcBef>
                <a:spcPct val="0"/>
              </a:spcBef>
              <a:spcAft>
                <a:spcPct val="0"/>
              </a:spcAft>
              <a:defRPr sz="2400">
                <a:solidFill>
                  <a:schemeClr val="tx1"/>
                </a:solidFill>
                <a:latin typeface="Times New Roman" pitchFamily="16" charset="0"/>
              </a:defRPr>
            </a:lvl7pPr>
            <a:lvl8pPr marL="3429000" indent="-228600" eaLnBrk="0" fontAlgn="base" hangingPunct="0">
              <a:spcBef>
                <a:spcPct val="0"/>
              </a:spcBef>
              <a:spcAft>
                <a:spcPct val="0"/>
              </a:spcAft>
              <a:defRPr sz="2400">
                <a:solidFill>
                  <a:schemeClr val="tx1"/>
                </a:solidFill>
                <a:latin typeface="Times New Roman" pitchFamily="16" charset="0"/>
              </a:defRPr>
            </a:lvl8pPr>
            <a:lvl9pPr marL="3886200" indent="-228600" eaLnBrk="0" fontAlgn="base" hangingPunct="0">
              <a:spcBef>
                <a:spcPct val="0"/>
              </a:spcBef>
              <a:spcAft>
                <a:spcPct val="0"/>
              </a:spcAft>
              <a:defRPr sz="2400">
                <a:solidFill>
                  <a:schemeClr val="tx1"/>
                </a:solidFill>
                <a:latin typeface="Times New Roman" pitchFamily="16" charset="0"/>
              </a:defRPr>
            </a:lvl9pPr>
          </a:lstStyle>
          <a:p>
            <a:endParaRPr lang="en-US" sz="1800">
              <a:latin typeface="Arial" charset="0"/>
            </a:endParaRPr>
          </a:p>
        </p:txBody>
      </p:sp>
      <p:grpSp>
        <p:nvGrpSpPr>
          <p:cNvPr id="9" name="Group 8"/>
          <p:cNvGrpSpPr/>
          <p:nvPr/>
        </p:nvGrpSpPr>
        <p:grpSpPr>
          <a:xfrm>
            <a:off x="533400" y="609600"/>
            <a:ext cx="6553200" cy="2743200"/>
            <a:chOff x="1219200" y="1524000"/>
            <a:chExt cx="9985145" cy="4684713"/>
          </a:xfrm>
        </p:grpSpPr>
        <p:pic>
          <p:nvPicPr>
            <p:cNvPr id="10" name="Picture 2" descr="mimeograph"/>
            <p:cNvPicPr>
              <a:picLocks noChangeAspect="1" noChangeArrowheads="1"/>
            </p:cNvPicPr>
            <p:nvPr/>
          </p:nvPicPr>
          <p:blipFill>
            <a:blip r:embed="rId3">
              <a:extLst>
                <a:ext uri="{28A0092B-C50C-407E-A947-70E740481C1C}">
                  <a14:useLocalDpi xmlns:a14="http://schemas.microsoft.com/office/drawing/2010/main" xmlns="" val="0"/>
                </a:ext>
              </a:extLst>
            </a:blip>
            <a:srcRect r="3175" b="529"/>
            <a:stretch>
              <a:fillRect/>
            </a:stretch>
          </p:blipFill>
          <p:spPr bwMode="auto">
            <a:xfrm>
              <a:off x="1219200" y="1524000"/>
              <a:ext cx="4582160" cy="33704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3" descr="copier01"/>
            <p:cNvPicPr>
              <a:picLocks noChangeAspect="1" noChangeArrowheads="1"/>
            </p:cNvPicPr>
            <p:nvPr/>
          </p:nvPicPr>
          <p:blipFill>
            <a:blip r:embed="rId4" cstate="print">
              <a:extLst>
                <a:ext uri="{28A0092B-C50C-407E-A947-70E740481C1C}">
                  <a14:useLocalDpi xmlns:a14="http://schemas.microsoft.com/office/drawing/2010/main" xmlns="" val="0"/>
                </a:ext>
              </a:extLst>
            </a:blip>
            <a:srcRect r="19110" b="491"/>
            <a:stretch>
              <a:fillRect/>
            </a:stretch>
          </p:blipFill>
          <p:spPr bwMode="auto">
            <a:xfrm>
              <a:off x="6248400" y="1524000"/>
              <a:ext cx="4955945" cy="3581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Text Box 4"/>
            <p:cNvSpPr txBox="1">
              <a:spLocks noChangeArrowheads="1"/>
            </p:cNvSpPr>
            <p:nvPr/>
          </p:nvSpPr>
          <p:spPr bwMode="auto">
            <a:xfrm>
              <a:off x="5181600" y="5562600"/>
              <a:ext cx="2071914"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6" charset="0"/>
                </a:defRPr>
              </a:lvl1pPr>
              <a:lvl2pPr marL="742950" indent="-285750" eaLnBrk="0" hangingPunct="0">
                <a:defRPr sz="2400">
                  <a:solidFill>
                    <a:schemeClr val="tx1"/>
                  </a:solidFill>
                  <a:latin typeface="Times New Roman" pitchFamily="16" charset="0"/>
                </a:defRPr>
              </a:lvl2pPr>
              <a:lvl3pPr marL="1143000" indent="-228600" eaLnBrk="0" hangingPunct="0">
                <a:defRPr sz="2400">
                  <a:solidFill>
                    <a:schemeClr val="tx1"/>
                  </a:solidFill>
                  <a:latin typeface="Times New Roman" pitchFamily="16" charset="0"/>
                </a:defRPr>
              </a:lvl3pPr>
              <a:lvl4pPr marL="1600200" indent="-228600" eaLnBrk="0" hangingPunct="0">
                <a:defRPr sz="2400">
                  <a:solidFill>
                    <a:schemeClr val="tx1"/>
                  </a:solidFill>
                  <a:latin typeface="Times New Roman" pitchFamily="16" charset="0"/>
                </a:defRPr>
              </a:lvl4pPr>
              <a:lvl5pPr marL="2057400" indent="-228600" eaLnBrk="0" hangingPunct="0">
                <a:defRPr sz="2400">
                  <a:solidFill>
                    <a:schemeClr val="tx1"/>
                  </a:solidFill>
                  <a:latin typeface="Times New Roman" pitchFamily="16" charset="0"/>
                </a:defRPr>
              </a:lvl5pPr>
              <a:lvl6pPr marL="2514600" indent="-228600" eaLnBrk="0" fontAlgn="base" hangingPunct="0">
                <a:spcBef>
                  <a:spcPct val="0"/>
                </a:spcBef>
                <a:spcAft>
                  <a:spcPct val="0"/>
                </a:spcAft>
                <a:defRPr sz="2400">
                  <a:solidFill>
                    <a:schemeClr val="tx1"/>
                  </a:solidFill>
                  <a:latin typeface="Times New Roman" pitchFamily="16" charset="0"/>
                </a:defRPr>
              </a:lvl6pPr>
              <a:lvl7pPr marL="2971800" indent="-228600" eaLnBrk="0" fontAlgn="base" hangingPunct="0">
                <a:spcBef>
                  <a:spcPct val="0"/>
                </a:spcBef>
                <a:spcAft>
                  <a:spcPct val="0"/>
                </a:spcAft>
                <a:defRPr sz="2400">
                  <a:solidFill>
                    <a:schemeClr val="tx1"/>
                  </a:solidFill>
                  <a:latin typeface="Times New Roman" pitchFamily="16" charset="0"/>
                </a:defRPr>
              </a:lvl7pPr>
              <a:lvl8pPr marL="3429000" indent="-228600" eaLnBrk="0" fontAlgn="base" hangingPunct="0">
                <a:spcBef>
                  <a:spcPct val="0"/>
                </a:spcBef>
                <a:spcAft>
                  <a:spcPct val="0"/>
                </a:spcAft>
                <a:defRPr sz="2400">
                  <a:solidFill>
                    <a:schemeClr val="tx1"/>
                  </a:solidFill>
                  <a:latin typeface="Times New Roman" pitchFamily="16" charset="0"/>
                </a:defRPr>
              </a:lvl8pPr>
              <a:lvl9pPr marL="3886200" indent="-228600" eaLnBrk="0" fontAlgn="base" hangingPunct="0">
                <a:spcBef>
                  <a:spcPct val="0"/>
                </a:spcBef>
                <a:spcAft>
                  <a:spcPct val="0"/>
                </a:spcAft>
                <a:defRPr sz="2400">
                  <a:solidFill>
                    <a:schemeClr val="tx1"/>
                  </a:solidFill>
                  <a:latin typeface="Times New Roman" pitchFamily="16" charset="0"/>
                </a:defRPr>
              </a:lvl9pPr>
            </a:lstStyle>
            <a:p>
              <a:pPr>
                <a:spcBef>
                  <a:spcPct val="50000"/>
                </a:spcBef>
              </a:pPr>
              <a:r>
                <a:rPr lang="en-US" sz="3600" b="1" dirty="0">
                  <a:solidFill>
                    <a:srgbClr val="FF0000"/>
                  </a:solidFill>
                  <a:latin typeface="+mn-lt"/>
                </a:rPr>
                <a:t>JOBS</a:t>
              </a:r>
            </a:p>
          </p:txBody>
        </p:sp>
      </p:grpSp>
      <p:grpSp>
        <p:nvGrpSpPr>
          <p:cNvPr id="13" name="Group 12"/>
          <p:cNvGrpSpPr/>
          <p:nvPr/>
        </p:nvGrpSpPr>
        <p:grpSpPr>
          <a:xfrm>
            <a:off x="4648200" y="3657600"/>
            <a:ext cx="5852160" cy="2590800"/>
            <a:chOff x="548640" y="990600"/>
            <a:chExt cx="9601200" cy="5095220"/>
          </a:xfrm>
        </p:grpSpPr>
        <p:pic>
          <p:nvPicPr>
            <p:cNvPr id="14" name="Picture 5" descr="Image result for paytm"/>
            <p:cNvPicPr>
              <a:picLocks noChangeAspect="1" noChangeArrowheads="1"/>
            </p:cNvPicPr>
            <p:nvPr/>
          </p:nvPicPr>
          <p:blipFill>
            <a:blip r:embed="rId5" cstate="print"/>
            <a:srcRect t="20000" b="13333"/>
            <a:stretch>
              <a:fillRect/>
            </a:stretch>
          </p:blipFill>
          <p:spPr bwMode="auto">
            <a:xfrm>
              <a:off x="6705600" y="4419600"/>
              <a:ext cx="1940442" cy="762000"/>
            </a:xfrm>
            <a:prstGeom prst="rect">
              <a:avLst/>
            </a:prstGeom>
            <a:noFill/>
          </p:spPr>
        </p:pic>
        <p:pic>
          <p:nvPicPr>
            <p:cNvPr id="15" name="Picture 2" descr="animals"/>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48640" y="1236664"/>
              <a:ext cx="4663440" cy="4021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 name="Picture 3" descr="payments"/>
            <p:cNvPicPr>
              <a:picLocks noChangeAspect="1" noChangeArrowheads="1"/>
            </p:cNvPicPr>
            <p:nvPr/>
          </p:nvPicPr>
          <p:blipFill>
            <a:blip r:embed="rId7">
              <a:extLst>
                <a:ext uri="{28A0092B-C50C-407E-A947-70E740481C1C}">
                  <a14:useLocalDpi xmlns:a14="http://schemas.microsoft.com/office/drawing/2010/main" xmlns="" val="0"/>
                </a:ext>
              </a:extLst>
            </a:blip>
            <a:srcRect b="8000"/>
            <a:stretch>
              <a:fillRect/>
            </a:stretch>
          </p:blipFill>
          <p:spPr bwMode="auto">
            <a:xfrm>
              <a:off x="5943600" y="990600"/>
              <a:ext cx="4206240" cy="3505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 name="Text Box 4"/>
            <p:cNvSpPr txBox="1">
              <a:spLocks noChangeArrowheads="1"/>
            </p:cNvSpPr>
            <p:nvPr/>
          </p:nvSpPr>
          <p:spPr bwMode="auto">
            <a:xfrm>
              <a:off x="1752600" y="5562600"/>
              <a:ext cx="7772400"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6" charset="0"/>
                </a:defRPr>
              </a:lvl1pPr>
              <a:lvl2pPr marL="742950" indent="-285750" eaLnBrk="0" hangingPunct="0">
                <a:defRPr sz="2400">
                  <a:solidFill>
                    <a:schemeClr val="tx1"/>
                  </a:solidFill>
                  <a:latin typeface="Times New Roman" pitchFamily="16" charset="0"/>
                </a:defRPr>
              </a:lvl2pPr>
              <a:lvl3pPr marL="1143000" indent="-228600" eaLnBrk="0" hangingPunct="0">
                <a:defRPr sz="2400">
                  <a:solidFill>
                    <a:schemeClr val="tx1"/>
                  </a:solidFill>
                  <a:latin typeface="Times New Roman" pitchFamily="16" charset="0"/>
                </a:defRPr>
              </a:lvl3pPr>
              <a:lvl4pPr marL="1600200" indent="-228600" eaLnBrk="0" hangingPunct="0">
                <a:defRPr sz="2400">
                  <a:solidFill>
                    <a:schemeClr val="tx1"/>
                  </a:solidFill>
                  <a:latin typeface="Times New Roman" pitchFamily="16" charset="0"/>
                </a:defRPr>
              </a:lvl4pPr>
              <a:lvl5pPr marL="2057400" indent="-228600" eaLnBrk="0" hangingPunct="0">
                <a:defRPr sz="2400">
                  <a:solidFill>
                    <a:schemeClr val="tx1"/>
                  </a:solidFill>
                  <a:latin typeface="Times New Roman" pitchFamily="16" charset="0"/>
                </a:defRPr>
              </a:lvl5pPr>
              <a:lvl6pPr marL="2514600" indent="-228600" eaLnBrk="0" fontAlgn="base" hangingPunct="0">
                <a:spcBef>
                  <a:spcPct val="0"/>
                </a:spcBef>
                <a:spcAft>
                  <a:spcPct val="0"/>
                </a:spcAft>
                <a:defRPr sz="2400">
                  <a:solidFill>
                    <a:schemeClr val="tx1"/>
                  </a:solidFill>
                  <a:latin typeface="Times New Roman" pitchFamily="16" charset="0"/>
                </a:defRPr>
              </a:lvl6pPr>
              <a:lvl7pPr marL="2971800" indent="-228600" eaLnBrk="0" fontAlgn="base" hangingPunct="0">
                <a:spcBef>
                  <a:spcPct val="0"/>
                </a:spcBef>
                <a:spcAft>
                  <a:spcPct val="0"/>
                </a:spcAft>
                <a:defRPr sz="2400">
                  <a:solidFill>
                    <a:schemeClr val="tx1"/>
                  </a:solidFill>
                  <a:latin typeface="Times New Roman" pitchFamily="16" charset="0"/>
                </a:defRPr>
              </a:lvl7pPr>
              <a:lvl8pPr marL="3429000" indent="-228600" eaLnBrk="0" fontAlgn="base" hangingPunct="0">
                <a:spcBef>
                  <a:spcPct val="0"/>
                </a:spcBef>
                <a:spcAft>
                  <a:spcPct val="0"/>
                </a:spcAft>
                <a:defRPr sz="2400">
                  <a:solidFill>
                    <a:schemeClr val="tx1"/>
                  </a:solidFill>
                  <a:latin typeface="Times New Roman" pitchFamily="16" charset="0"/>
                </a:defRPr>
              </a:lvl8pPr>
              <a:lvl9pPr marL="3886200" indent="-228600" eaLnBrk="0" fontAlgn="base" hangingPunct="0">
                <a:spcBef>
                  <a:spcPct val="0"/>
                </a:spcBef>
                <a:spcAft>
                  <a:spcPct val="0"/>
                </a:spcAft>
                <a:defRPr sz="2400">
                  <a:solidFill>
                    <a:schemeClr val="tx1"/>
                  </a:solidFill>
                  <a:latin typeface="Times New Roman" pitchFamily="16" charset="0"/>
                </a:defRPr>
              </a:lvl9pPr>
            </a:lstStyle>
            <a:p>
              <a:pPr algn="ctr">
                <a:spcBef>
                  <a:spcPct val="50000"/>
                </a:spcBef>
              </a:pPr>
              <a:r>
                <a:rPr lang="en-US" sz="2800" b="1" dirty="0">
                  <a:solidFill>
                    <a:srgbClr val="FF0000"/>
                  </a:solidFill>
                  <a:latin typeface="+mn-lt"/>
                </a:rPr>
                <a:t>METHODS OF PAYMENT</a:t>
              </a:r>
            </a:p>
          </p:txBody>
        </p:sp>
      </p:grpSp>
    </p:spTree>
    <p:extLst>
      <p:ext uri="{BB962C8B-B14F-4D97-AF65-F5344CB8AC3E}">
        <p14:creationId xmlns="" xmlns:p14="http://schemas.microsoft.com/office/powerpoint/2010/main" val="191188178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381000"/>
            <a:ext cx="8915400" cy="1508105"/>
          </a:xfrm>
          <a:prstGeom prst="rect">
            <a:avLst/>
          </a:prstGeom>
        </p:spPr>
        <p:txBody>
          <a:bodyPr wrap="square">
            <a:spAutoFit/>
          </a:bodyPr>
          <a:lstStyle/>
          <a:p>
            <a:endParaRPr lang="en-US" dirty="0" smtClean="0"/>
          </a:p>
          <a:p>
            <a:pPr algn="just"/>
            <a:r>
              <a:rPr lang="en-US" sz="2800" b="1" dirty="0" smtClean="0">
                <a:solidFill>
                  <a:srgbClr val="FF0000"/>
                </a:solidFill>
              </a:rPr>
              <a:t>What are the implications of these changes for the students?</a:t>
            </a:r>
          </a:p>
          <a:p>
            <a:endParaRPr lang="en-US" dirty="0" smtClean="0"/>
          </a:p>
        </p:txBody>
      </p:sp>
      <p:sp>
        <p:nvSpPr>
          <p:cNvPr id="3" name="Rectangle 2"/>
          <p:cNvSpPr/>
          <p:nvPr/>
        </p:nvSpPr>
        <p:spPr>
          <a:xfrm>
            <a:off x="609600" y="2133600"/>
            <a:ext cx="10134600" cy="2779351"/>
          </a:xfrm>
          <a:prstGeom prst="rect">
            <a:avLst/>
          </a:prstGeom>
        </p:spPr>
        <p:txBody>
          <a:bodyPr wrap="square">
            <a:spAutoFit/>
          </a:bodyPr>
          <a:lstStyle/>
          <a:p>
            <a:pPr marL="1433513" lvl="2" indent="-519113">
              <a:lnSpc>
                <a:spcPct val="150000"/>
              </a:lnSpc>
              <a:buFont typeface="Wingdings" pitchFamily="2" charset="2"/>
              <a:buChar char="Ø"/>
            </a:pPr>
            <a:r>
              <a:rPr lang="en-US" sz="3000" b="1" dirty="0" smtClean="0"/>
              <a:t>Unprecedented access to information.</a:t>
            </a:r>
          </a:p>
          <a:p>
            <a:pPr marL="1433513" lvl="2" indent="-519113">
              <a:lnSpc>
                <a:spcPct val="150000"/>
              </a:lnSpc>
              <a:buFont typeface="Wingdings" pitchFamily="2" charset="2"/>
              <a:buChar char="Ø"/>
            </a:pPr>
            <a:r>
              <a:rPr lang="en-US" sz="3000" b="1" dirty="0" smtClean="0"/>
              <a:t>Myriad new ways to express their creativity.</a:t>
            </a:r>
          </a:p>
          <a:p>
            <a:pPr marL="1433513" lvl="2" indent="-519113">
              <a:lnSpc>
                <a:spcPct val="150000"/>
              </a:lnSpc>
              <a:buFont typeface="Wingdings" pitchFamily="2" charset="2"/>
              <a:buChar char="Ø"/>
            </a:pPr>
            <a:r>
              <a:rPr lang="en-US" sz="3000" b="1" dirty="0" smtClean="0"/>
              <a:t>Effortless global connectivity.</a:t>
            </a:r>
          </a:p>
          <a:p>
            <a:pPr marL="1433513" lvl="2" indent="-519113">
              <a:lnSpc>
                <a:spcPct val="150000"/>
              </a:lnSpc>
              <a:buFont typeface="Wingdings" pitchFamily="2" charset="2"/>
              <a:buChar char="Ø"/>
            </a:pPr>
            <a:r>
              <a:rPr lang="en-US" sz="3000" b="1" dirty="0" smtClean="0"/>
              <a:t>Academic choices and careers we can’t yet envision. </a:t>
            </a:r>
            <a:endParaRPr lang="en-US" sz="3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09600" y="685800"/>
            <a:ext cx="9875520" cy="1676400"/>
          </a:xfrm>
        </p:spPr>
        <p:txBody>
          <a:bodyPr>
            <a:normAutofit fontScale="90000"/>
          </a:bodyPr>
          <a:lstStyle/>
          <a:p>
            <a:r>
              <a:rPr lang="en-US" b="1" dirty="0" smtClean="0">
                <a:solidFill>
                  <a:srgbClr val="FF0000"/>
                </a:solidFill>
              </a:rPr>
              <a:t>	Under these changed circumstances present system of education faces irrelevance </a:t>
            </a:r>
          </a:p>
        </p:txBody>
      </p:sp>
      <p:sp>
        <p:nvSpPr>
          <p:cNvPr id="14342" name="Text Box 6"/>
          <p:cNvSpPr txBox="1">
            <a:spLocks noChangeArrowheads="1"/>
          </p:cNvSpPr>
          <p:nvPr/>
        </p:nvSpPr>
        <p:spPr bwMode="auto">
          <a:xfrm>
            <a:off x="1219200" y="1905000"/>
            <a:ext cx="9144000" cy="144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a:endParaRPr lang="en-US" sz="4400" b="1" dirty="0" smtClean="0">
              <a:solidFill>
                <a:srgbClr val="0000FF"/>
              </a:solidFill>
              <a:latin typeface="+mn-lt"/>
            </a:endParaRPr>
          </a:p>
          <a:p>
            <a:pPr algn="just"/>
            <a:endParaRPr lang="en-US" sz="4400" b="1" dirty="0">
              <a:solidFill>
                <a:srgbClr val="0000FF"/>
              </a:solidFill>
              <a:latin typeface="+mj-lt"/>
            </a:endParaRPr>
          </a:p>
        </p:txBody>
      </p:sp>
      <p:sp>
        <p:nvSpPr>
          <p:cNvPr id="14343" name="Text Box 7"/>
          <p:cNvSpPr txBox="1">
            <a:spLocks noChangeArrowheads="1"/>
          </p:cNvSpPr>
          <p:nvPr/>
        </p:nvSpPr>
        <p:spPr bwMode="auto">
          <a:xfrm>
            <a:off x="4370070" y="3846513"/>
            <a:ext cx="18473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sz="1800">
              <a:latin typeface="Arial" charset="0"/>
            </a:endParaRPr>
          </a:p>
        </p:txBody>
      </p:sp>
      <p:sp>
        <p:nvSpPr>
          <p:cNvPr id="7" name="Rectangle 6"/>
          <p:cNvSpPr/>
          <p:nvPr/>
        </p:nvSpPr>
        <p:spPr>
          <a:xfrm>
            <a:off x="1143000" y="3124200"/>
            <a:ext cx="8915400" cy="2277547"/>
          </a:xfrm>
          <a:prstGeom prst="rect">
            <a:avLst/>
          </a:prstGeom>
        </p:spPr>
        <p:txBody>
          <a:bodyPr wrap="square">
            <a:spAutoFit/>
          </a:bodyPr>
          <a:lstStyle/>
          <a:p>
            <a:pPr algn="just"/>
            <a:r>
              <a:rPr lang="en-US" sz="2400" b="1" dirty="0" smtClean="0"/>
              <a:t>Alarm was raised as early as 1983 in US and serious concerns were expressed in the following report submitted by the </a:t>
            </a:r>
            <a:r>
              <a:rPr lang="en-US" sz="2400" b="1" i="1" dirty="0" smtClean="0"/>
              <a:t>National Commission on Excellence in Education </a:t>
            </a:r>
          </a:p>
          <a:p>
            <a:pPr algn="just"/>
            <a:endParaRPr lang="en-US" sz="2400" b="1" dirty="0" smtClean="0"/>
          </a:p>
          <a:p>
            <a:pPr algn="ctr"/>
            <a:r>
              <a:rPr lang="en-US" sz="2800" b="1" i="1" dirty="0" smtClean="0">
                <a:hlinkClick r:id="rId3" tooltip="A Nation at Risk"/>
              </a:rPr>
              <a:t>A Nation at Risk: The Imperative for Educational Reform</a:t>
            </a:r>
            <a:r>
              <a:rPr lang="en-US" sz="2800" b="1" dirty="0" smtClean="0"/>
              <a:t> </a:t>
            </a:r>
          </a:p>
          <a:p>
            <a:pPr algn="just"/>
            <a:endParaRPr lang="en-US" b="1" dirty="0" smtClean="0"/>
          </a:p>
        </p:txBody>
      </p:sp>
    </p:spTree>
    <p:extLst>
      <p:ext uri="{BB962C8B-B14F-4D97-AF65-F5344CB8AC3E}">
        <p14:creationId xmlns="" xmlns:p14="http://schemas.microsoft.com/office/powerpoint/2010/main" val="9372176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609600"/>
            <a:ext cx="9220200" cy="5632311"/>
          </a:xfrm>
          <a:prstGeom prst="rect">
            <a:avLst/>
          </a:prstGeom>
        </p:spPr>
        <p:txBody>
          <a:bodyPr wrap="square">
            <a:spAutoFit/>
          </a:bodyPr>
          <a:lstStyle/>
          <a:p>
            <a:pPr algn="just"/>
            <a:r>
              <a:rPr lang="en-US" sz="3600" b="1" dirty="0" smtClean="0">
                <a:solidFill>
                  <a:srgbClr val="FF0000"/>
                </a:solidFill>
              </a:rPr>
              <a:t>Recommendations of the Report:</a:t>
            </a:r>
          </a:p>
          <a:p>
            <a:pPr algn="just"/>
            <a:endParaRPr lang="en-US" dirty="0" smtClean="0"/>
          </a:p>
          <a:p>
            <a:pPr algn="just"/>
            <a:endParaRPr lang="en-US" dirty="0" smtClean="0"/>
          </a:p>
          <a:p>
            <a:pPr marL="968375" lvl="1" indent="-511175" algn="just">
              <a:buFont typeface="Wingdings" pitchFamily="2" charset="2"/>
              <a:buChar char="Ø"/>
            </a:pPr>
            <a:r>
              <a:rPr lang="en-US" sz="3200" b="1" dirty="0" smtClean="0">
                <a:solidFill>
                  <a:srgbClr val="0000FF"/>
                </a:solidFill>
              </a:rPr>
              <a:t>Five New Basics</a:t>
            </a:r>
            <a:r>
              <a:rPr lang="en-US" sz="3200" b="1" dirty="0" smtClean="0"/>
              <a:t>:</a:t>
            </a:r>
            <a:r>
              <a:rPr lang="en-US" sz="3200" dirty="0" smtClean="0"/>
              <a:t> </a:t>
            </a:r>
            <a:r>
              <a:rPr lang="en-US" sz="3200" b="1" dirty="0" smtClean="0"/>
              <a:t>English, Mathematics, Science, Social Studies, Computer Science (now STEM subjects)</a:t>
            </a:r>
          </a:p>
          <a:p>
            <a:pPr marL="968375" lvl="1" indent="-511175" algn="just">
              <a:buFont typeface="Wingdings" pitchFamily="2" charset="2"/>
              <a:buChar char="Ø"/>
            </a:pPr>
            <a:r>
              <a:rPr lang="en-US" sz="3200" b="1" dirty="0" smtClean="0">
                <a:solidFill>
                  <a:srgbClr val="0000FF"/>
                </a:solidFill>
              </a:rPr>
              <a:t>Other Curriculum Matters</a:t>
            </a:r>
            <a:r>
              <a:rPr lang="en-US" sz="3200" b="1" dirty="0" smtClean="0"/>
              <a:t>:</a:t>
            </a:r>
            <a:r>
              <a:rPr lang="en-US" sz="3200" dirty="0" smtClean="0"/>
              <a:t> </a:t>
            </a:r>
            <a:r>
              <a:rPr lang="en-US" sz="3200" b="1" dirty="0" smtClean="0"/>
              <a:t>Develop proficiency, rigor, and skills in Foreign Languages, Performing Arts, Fine Arts, Vocational Studies, and the pursuit of higher level education</a:t>
            </a:r>
          </a:p>
          <a:p>
            <a:pPr marL="968375" lvl="1" indent="-511175" algn="just">
              <a:buFont typeface="Wingdings" pitchFamily="2" charset="2"/>
              <a:buChar char="Ø"/>
            </a:pPr>
            <a:r>
              <a:rPr lang="en-US" sz="3200" b="1" dirty="0" smtClean="0">
                <a:solidFill>
                  <a:srgbClr val="0000FF"/>
                </a:solidFill>
              </a:rPr>
              <a:t>Skills and abilities </a:t>
            </a:r>
            <a:endParaRPr lang="en-US" sz="3200" dirty="0">
              <a:solidFill>
                <a:srgbClr val="0000FF"/>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914400"/>
            <a:ext cx="9296400" cy="4770537"/>
          </a:xfrm>
          <a:prstGeom prst="rect">
            <a:avLst/>
          </a:prstGeom>
        </p:spPr>
        <p:txBody>
          <a:bodyPr wrap="square">
            <a:spAutoFit/>
          </a:bodyPr>
          <a:lstStyle/>
          <a:p>
            <a:pPr algn="just"/>
            <a:r>
              <a:rPr lang="en-US" sz="4000" b="1" dirty="0" smtClean="0">
                <a:solidFill>
                  <a:srgbClr val="FF0000"/>
                </a:solidFill>
              </a:rPr>
              <a:t>The SCANS for Skills</a:t>
            </a:r>
          </a:p>
          <a:p>
            <a:pPr algn="just"/>
            <a:endParaRPr lang="en-US" sz="2800" dirty="0" smtClean="0"/>
          </a:p>
          <a:p>
            <a:pPr algn="just"/>
            <a:r>
              <a:rPr lang="en-US" sz="3600" dirty="0" smtClean="0"/>
              <a:t>‘</a:t>
            </a:r>
            <a:r>
              <a:rPr lang="en-US" sz="3600" b="1" i="1" dirty="0" smtClean="0"/>
              <a:t>The Secretary’s Commission on Achieving Necessary Skills </a:t>
            </a:r>
            <a:r>
              <a:rPr lang="en-US" sz="3600" b="1" dirty="0" smtClean="0"/>
              <a:t>(SCANS) was appointed by the US Secretary of Labor to determine the skills the young people need to succeed in the world of work. </a:t>
            </a:r>
          </a:p>
          <a:p>
            <a:pPr algn="just"/>
            <a:endParaRPr lang="en-US" sz="2800" b="1" dirty="0" smtClean="0"/>
          </a:p>
          <a:p>
            <a:pPr algn="just"/>
            <a:endParaRPr lang="en-US" sz="2800" b="1"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762000"/>
            <a:ext cx="9067800" cy="707886"/>
          </a:xfrm>
          <a:prstGeom prst="rect">
            <a:avLst/>
          </a:prstGeom>
          <a:noFill/>
        </p:spPr>
        <p:txBody>
          <a:bodyPr wrap="square" rtlCol="0">
            <a:spAutoFit/>
          </a:bodyPr>
          <a:lstStyle/>
          <a:p>
            <a:r>
              <a:rPr lang="en-US" sz="4000" b="1" dirty="0" smtClean="0">
                <a:solidFill>
                  <a:srgbClr val="FF0000"/>
                </a:solidFill>
              </a:rPr>
              <a:t>Beyond 3Rs</a:t>
            </a:r>
            <a:endParaRPr lang="en-US" sz="4000" b="1" dirty="0">
              <a:solidFill>
                <a:srgbClr val="FF0000"/>
              </a:solidFill>
            </a:endParaRPr>
          </a:p>
        </p:txBody>
      </p:sp>
      <p:sp>
        <p:nvSpPr>
          <p:cNvPr id="3" name="Rectangle 2"/>
          <p:cNvSpPr/>
          <p:nvPr/>
        </p:nvSpPr>
        <p:spPr>
          <a:xfrm>
            <a:off x="990600" y="1981200"/>
            <a:ext cx="9144000" cy="2554545"/>
          </a:xfrm>
          <a:prstGeom prst="rect">
            <a:avLst/>
          </a:prstGeom>
        </p:spPr>
        <p:txBody>
          <a:bodyPr wrap="square">
            <a:spAutoFit/>
          </a:bodyPr>
          <a:lstStyle/>
          <a:p>
            <a:pPr algn="just"/>
            <a:r>
              <a:rPr lang="en-US" sz="3200" b="1" dirty="0" smtClean="0"/>
              <a:t>Research has found that the top skills demanded by U.S. </a:t>
            </a:r>
            <a:r>
              <a:rPr lang="en-US" sz="3200" b="1" dirty="0" smtClean="0">
                <a:hlinkClick r:id="rId2" tooltip="Fortune 500"/>
              </a:rPr>
              <a:t>Fortune 500</a:t>
            </a:r>
            <a:r>
              <a:rPr lang="en-US" sz="3200" b="1" dirty="0" smtClean="0"/>
              <a:t> companies by the year 2000 had shifted from traditional 3Rs (reading, writing and arithmetic) to </a:t>
            </a:r>
            <a:r>
              <a:rPr lang="en-US" sz="3200" b="1" i="1" dirty="0" smtClean="0">
                <a:solidFill>
                  <a:srgbClr val="0000FF"/>
                </a:solidFill>
              </a:rPr>
              <a:t>teamwork</a:t>
            </a:r>
            <a:r>
              <a:rPr lang="en-US" sz="3200" b="1" dirty="0" smtClean="0">
                <a:solidFill>
                  <a:srgbClr val="0000FF"/>
                </a:solidFill>
              </a:rPr>
              <a:t>, </a:t>
            </a:r>
            <a:r>
              <a:rPr lang="en-US" sz="3200" b="1" i="1" dirty="0" smtClean="0">
                <a:solidFill>
                  <a:srgbClr val="0000FF"/>
                </a:solidFill>
              </a:rPr>
              <a:t>problem solving</a:t>
            </a:r>
            <a:r>
              <a:rPr lang="en-US" sz="3200" b="1" dirty="0" smtClean="0">
                <a:solidFill>
                  <a:srgbClr val="0000FF"/>
                </a:solidFill>
              </a:rPr>
              <a:t>, </a:t>
            </a:r>
            <a:r>
              <a:rPr lang="en-US" sz="3200" b="1" dirty="0" smtClean="0"/>
              <a:t>and</a:t>
            </a:r>
            <a:r>
              <a:rPr lang="en-US" sz="3200" b="1" dirty="0" smtClean="0">
                <a:solidFill>
                  <a:srgbClr val="0000FF"/>
                </a:solidFill>
              </a:rPr>
              <a:t> </a:t>
            </a:r>
            <a:r>
              <a:rPr lang="en-US" sz="3200" b="1" i="1" dirty="0" smtClean="0">
                <a:solidFill>
                  <a:srgbClr val="0000FF"/>
                </a:solidFill>
              </a:rPr>
              <a:t>interpersonal skills</a:t>
            </a:r>
            <a:r>
              <a:rPr lang="en-US" sz="3200" b="1" dirty="0" smtClean="0">
                <a:solidFill>
                  <a:srgbClr val="0000FF"/>
                </a:solidFill>
              </a:rPr>
              <a:t>.</a:t>
            </a:r>
            <a:endParaRPr lang="en-US" sz="3200" b="1" dirty="0">
              <a:solidFill>
                <a:srgbClr val="0000FF"/>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381000"/>
            <a:ext cx="9296400" cy="5878532"/>
          </a:xfrm>
          <a:prstGeom prst="rect">
            <a:avLst/>
          </a:prstGeom>
        </p:spPr>
        <p:txBody>
          <a:bodyPr wrap="square">
            <a:spAutoFit/>
          </a:bodyPr>
          <a:lstStyle/>
          <a:p>
            <a:r>
              <a:rPr lang="en-US" sz="3200" b="1" dirty="0" smtClean="0">
                <a:solidFill>
                  <a:srgbClr val="FF0000"/>
                </a:solidFill>
              </a:rPr>
              <a:t>Major educational frameworks designed to improve the development of 21st century skills. </a:t>
            </a:r>
          </a:p>
          <a:p>
            <a:endParaRPr lang="en-US" dirty="0" smtClean="0">
              <a:hlinkClick r:id="rId2"/>
            </a:endParaRPr>
          </a:p>
          <a:p>
            <a:pPr marL="1317625" lvl="2" indent="-403225">
              <a:lnSpc>
                <a:spcPct val="150000"/>
              </a:lnSpc>
              <a:buFont typeface="Wingdings" pitchFamily="2" charset="2"/>
              <a:buChar char="Ø"/>
            </a:pPr>
            <a:r>
              <a:rPr lang="en-US" sz="2800" b="1" dirty="0" smtClean="0"/>
              <a:t>Partnership for 21st Century Skills</a:t>
            </a:r>
          </a:p>
          <a:p>
            <a:pPr marL="1317625" lvl="2" indent="-403225">
              <a:lnSpc>
                <a:spcPct val="150000"/>
              </a:lnSpc>
              <a:buFont typeface="Wingdings" pitchFamily="2" charset="2"/>
              <a:buChar char="Ø"/>
            </a:pPr>
            <a:r>
              <a:rPr lang="en-US" sz="2800" b="1" dirty="0" smtClean="0"/>
              <a:t>Iowa Core 21st Century Skills</a:t>
            </a:r>
          </a:p>
          <a:p>
            <a:pPr marL="1317625" lvl="2" indent="-403225">
              <a:lnSpc>
                <a:spcPct val="150000"/>
              </a:lnSpc>
              <a:buFont typeface="Wingdings" pitchFamily="2" charset="2"/>
              <a:buChar char="Ø"/>
            </a:pPr>
            <a:r>
              <a:rPr lang="en-US" sz="2800" b="1" dirty="0" smtClean="0"/>
              <a:t>Tony Wagner’s Seven Survival Skills </a:t>
            </a:r>
          </a:p>
          <a:p>
            <a:pPr marL="1317625" lvl="2" indent="-403225">
              <a:lnSpc>
                <a:spcPct val="150000"/>
              </a:lnSpc>
              <a:buFont typeface="Wingdings" pitchFamily="2" charset="2"/>
              <a:buChar char="Ø"/>
            </a:pPr>
            <a:r>
              <a:rPr lang="en-US" sz="2800" b="1" dirty="0" err="1" smtClean="0"/>
              <a:t>Metiri</a:t>
            </a:r>
            <a:r>
              <a:rPr lang="en-US" sz="2800" b="1" dirty="0" smtClean="0"/>
              <a:t> Group’s </a:t>
            </a:r>
            <a:r>
              <a:rPr lang="en-US" sz="2800" b="1" dirty="0" err="1" smtClean="0"/>
              <a:t>enGauge</a:t>
            </a:r>
            <a:r>
              <a:rPr lang="en-US" sz="2800" b="1" dirty="0" smtClean="0"/>
              <a:t> framework</a:t>
            </a:r>
          </a:p>
          <a:p>
            <a:pPr marL="1317625" lvl="2" indent="-403225">
              <a:lnSpc>
                <a:spcPct val="150000"/>
              </a:lnSpc>
              <a:buFont typeface="Wingdings" pitchFamily="2" charset="2"/>
              <a:buChar char="Ø"/>
            </a:pPr>
            <a:r>
              <a:rPr lang="en-US" sz="2800" b="1" dirty="0" smtClean="0"/>
              <a:t>Connecticut State Department of Education </a:t>
            </a:r>
          </a:p>
          <a:p>
            <a:pPr marL="1317625" lvl="2" indent="-403225">
              <a:lnSpc>
                <a:spcPct val="150000"/>
              </a:lnSpc>
              <a:buFont typeface="Wingdings" pitchFamily="2" charset="2"/>
              <a:buChar char="Ø"/>
            </a:pPr>
            <a:r>
              <a:rPr lang="en-US" sz="2800" b="1" dirty="0" smtClean="0"/>
              <a:t>Assessment and Teaching of 21st Century Skills (ATC21S)</a:t>
            </a:r>
            <a:endParaRPr lang="en-US" sz="2800" b="1"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2" name="Picture 2"/>
          <p:cNvPicPr>
            <a:picLocks noChangeAspect="1" noChangeArrowheads="1"/>
          </p:cNvPicPr>
          <p:nvPr/>
        </p:nvPicPr>
        <p:blipFill>
          <a:blip r:embed="rId2">
            <a:lum bright="-20000"/>
          </a:blip>
          <a:srcRect/>
          <a:stretch>
            <a:fillRect/>
          </a:stretch>
        </p:blipFill>
        <p:spPr bwMode="auto">
          <a:xfrm>
            <a:off x="857250" y="642938"/>
            <a:ext cx="9258300" cy="5572125"/>
          </a:xfrm>
          <a:prstGeom prst="rect">
            <a:avLst/>
          </a:prstGeom>
          <a:noFill/>
          <a:ln w="9525">
            <a:noFill/>
            <a:miter lim="800000"/>
            <a:headEnd/>
            <a:tailEnd/>
          </a:ln>
          <a:effectLst/>
        </p:spPr>
      </p:pic>
      <p:sp>
        <p:nvSpPr>
          <p:cNvPr id="3" name="Rectangle 2"/>
          <p:cNvSpPr/>
          <p:nvPr/>
        </p:nvSpPr>
        <p:spPr>
          <a:xfrm>
            <a:off x="8610600" y="5867400"/>
            <a:ext cx="1524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457200"/>
            <a:ext cx="9525000" cy="630942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Higher Education Learning Goals, Learning Strategies and 21</a:t>
            </a:r>
            <a:r>
              <a:rPr lang="en-US" sz="4000" b="1" spc="50" baseline="3000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st</a:t>
            </a:r>
            <a:r>
              <a:rPr lang="en-US"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Century paradigms</a:t>
            </a:r>
            <a:endPar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endParaRPr>
          </a:p>
          <a:p>
            <a:pPr algn="ctr"/>
            <a:endParaRPr lang="en-US"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endParaRPr lang="en-US"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endParaRPr lang="en-US"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endParaRPr lang="en-US" sz="3200" b="1" spc="50" dirty="0" smtClean="0">
              <a:ln w="11430"/>
              <a:solidFill>
                <a:srgbClr val="0000CC"/>
              </a:solidFill>
              <a:latin typeface="Times New Roman" pitchFamily="18" charset="0"/>
              <a:cs typeface="Times New Roman" pitchFamily="18" charset="0"/>
            </a:endParaRPr>
          </a:p>
          <a:p>
            <a:pPr algn="ctr"/>
            <a:r>
              <a:rPr lang="en-US" sz="3200" b="1" spc="50" dirty="0" err="1" smtClean="0">
                <a:ln w="11430"/>
                <a:solidFill>
                  <a:srgbClr val="0000CC"/>
                </a:solidFill>
                <a:latin typeface="Times New Roman" pitchFamily="18" charset="0"/>
                <a:cs typeface="Times New Roman" pitchFamily="18" charset="0"/>
              </a:rPr>
              <a:t>Zafar</a:t>
            </a:r>
            <a:r>
              <a:rPr lang="en-US" sz="3200" b="1" spc="50" dirty="0" smtClean="0">
                <a:ln w="11430"/>
                <a:solidFill>
                  <a:srgbClr val="0000CC"/>
                </a:solidFill>
                <a:latin typeface="Times New Roman" pitchFamily="18" charset="0"/>
                <a:cs typeface="Times New Roman" pitchFamily="18" charset="0"/>
              </a:rPr>
              <a:t> A </a:t>
            </a:r>
            <a:r>
              <a:rPr lang="en-US" sz="3200" b="1" spc="50" dirty="0" err="1" smtClean="0">
                <a:ln w="11430"/>
                <a:solidFill>
                  <a:srgbClr val="0000CC"/>
                </a:solidFill>
                <a:latin typeface="Times New Roman" pitchFamily="18" charset="0"/>
                <a:cs typeface="Times New Roman" pitchFamily="18" charset="0"/>
              </a:rPr>
              <a:t>Reshi</a:t>
            </a:r>
            <a:endParaRPr lang="en-US" sz="3200" b="1" spc="50" dirty="0" smtClean="0">
              <a:ln w="11430"/>
              <a:solidFill>
                <a:srgbClr val="0000CC"/>
              </a:solidFill>
              <a:latin typeface="Times New Roman" pitchFamily="18" charset="0"/>
              <a:cs typeface="Times New Roman" pitchFamily="18" charset="0"/>
            </a:endParaRPr>
          </a:p>
          <a:p>
            <a:pPr algn="ctr"/>
            <a:r>
              <a:rPr lang="en-US" sz="3200" b="1" spc="50" dirty="0" smtClean="0">
                <a:ln w="11430"/>
                <a:solidFill>
                  <a:srgbClr val="0000CC"/>
                </a:solidFill>
                <a:latin typeface="Times New Roman" pitchFamily="18" charset="0"/>
                <a:cs typeface="Times New Roman" pitchFamily="18" charset="0"/>
              </a:rPr>
              <a:t>Department of Botany, University of Kashmir</a:t>
            </a:r>
          </a:p>
          <a:p>
            <a:pPr algn="ctr"/>
            <a:r>
              <a:rPr lang="en-US" sz="3200" b="1" spc="50" dirty="0" smtClean="0">
                <a:ln w="11430"/>
                <a:solidFill>
                  <a:srgbClr val="0000CC"/>
                </a:solidFill>
                <a:latin typeface="Times New Roman" pitchFamily="18" charset="0"/>
                <a:cs typeface="Times New Roman" pitchFamily="18" charset="0"/>
              </a:rPr>
              <a:t>Srinagar</a:t>
            </a:r>
            <a:endParaRPr lang="en-US" sz="4800" b="1" spc="50" dirty="0">
              <a:ln w="11430"/>
              <a:solidFill>
                <a:srgbClr val="0000CC"/>
              </a:solidFill>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srcRect/>
          <a:stretch>
            <a:fillRect/>
          </a:stretch>
        </p:blipFill>
        <p:spPr bwMode="auto">
          <a:xfrm>
            <a:off x="4495800" y="2667000"/>
            <a:ext cx="2035372" cy="177832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106" name="Picture 10" descr="21st Century Educational Model"/>
          <p:cNvPicPr>
            <a:picLocks noChangeAspect="1" noChangeArrowheads="1"/>
          </p:cNvPicPr>
          <p:nvPr/>
        </p:nvPicPr>
        <p:blipFill>
          <a:blip r:embed="rId3">
            <a:lum bright="-10000" contrast="40000"/>
            <a:extLst>
              <a:ext uri="{28A0092B-C50C-407E-A947-70E740481C1C}">
                <a14:useLocalDpi xmlns="" xmlns:a14="http://schemas.microsoft.com/office/drawing/2010/main" val="0"/>
              </a:ext>
            </a:extLst>
          </a:blip>
          <a:srcRect/>
          <a:stretch>
            <a:fillRect/>
          </a:stretch>
        </p:blipFill>
        <p:spPr bwMode="auto">
          <a:xfrm>
            <a:off x="182880" y="0"/>
            <a:ext cx="10561320" cy="6858000"/>
          </a:xfrm>
          <a:prstGeom prst="rect">
            <a:avLst/>
          </a:prstGeom>
          <a:noFill/>
          <a:extLst>
            <a:ext uri="{909E8E84-426E-40DD-AFC4-6F175D3DCCD1}">
              <a14:hiddenFill xmlns="" xmlns:a14="http://schemas.microsoft.com/office/drawing/2010/main">
                <a:solidFill>
                  <a:srgbClr val="FFFFFF"/>
                </a:solidFill>
              </a14:hiddenFill>
            </a:ext>
          </a:extLst>
        </p:spPr>
      </p:pic>
      <p:pic>
        <p:nvPicPr>
          <p:cNvPr id="132098" name="Picture 2" descr="Rules &amp; Circles"/>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76200" y="812800"/>
            <a:ext cx="10957560" cy="406400"/>
          </a:xfrm>
          <a:prstGeom prst="rect">
            <a:avLst/>
          </a:prstGeom>
          <a:noFill/>
          <a:extLst>
            <a:ext uri="{909E8E84-426E-40DD-AFC4-6F175D3DCCD1}">
              <a14:hiddenFill xmlns="" xmlns:a14="http://schemas.microsoft.com/office/drawing/2010/main">
                <a:solidFill>
                  <a:srgbClr val="FFFFFF"/>
                </a:solidFill>
              </a14:hiddenFill>
            </a:ext>
          </a:extLst>
        </p:spPr>
      </p:pic>
      <p:sp>
        <p:nvSpPr>
          <p:cNvPr id="132100" name="Text Box 4"/>
          <p:cNvSpPr txBox="1">
            <a:spLocks noChangeArrowheads="1"/>
          </p:cNvSpPr>
          <p:nvPr/>
        </p:nvSpPr>
        <p:spPr bwMode="auto">
          <a:xfrm>
            <a:off x="365760" y="1676400"/>
            <a:ext cx="5577840" cy="641350"/>
          </a:xfrm>
          <a:prstGeom prst="rect">
            <a:avLst/>
          </a:prstGeom>
          <a:noFill/>
          <a:ln>
            <a:noFill/>
          </a:ln>
          <a:effectLst/>
          <a:extLst>
            <a:ext uri="{909E8E84-426E-40DD-AFC4-6F175D3DCCD1}">
              <a14:hiddenFill xmlns="" xmlns:a14="http://schemas.microsoft.com/office/drawing/2010/main">
                <a:solidFill>
                  <a:srgbClr val="CCFF33"/>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endParaRPr lang="en-US" sz="3600">
              <a:latin typeface="PaqueteSSK" pitchFamily="2" charset="0"/>
            </a:endParaRPr>
          </a:p>
        </p:txBody>
      </p:sp>
      <p:pic>
        <p:nvPicPr>
          <p:cNvPr id="132101" name="Picture 5" descr="Color bars"/>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10698480" y="0"/>
            <a:ext cx="371476" cy="6858000"/>
          </a:xfrm>
          <a:prstGeom prst="rect">
            <a:avLst/>
          </a:prstGeom>
          <a:noFill/>
          <a:extLst>
            <a:ext uri="{909E8E84-426E-40DD-AFC4-6F175D3DCCD1}">
              <a14:hiddenFill xmlns="" xmlns:a14="http://schemas.microsoft.com/office/drawing/2010/main">
                <a:solidFill>
                  <a:srgbClr val="FFFFFF"/>
                </a:solidFill>
              </a14:hiddenFill>
            </a:ext>
          </a:extLst>
        </p:spPr>
      </p:pic>
      <p:sp>
        <p:nvSpPr>
          <p:cNvPr id="132105" name="Text Box 9"/>
          <p:cNvSpPr txBox="1">
            <a:spLocks noChangeArrowheads="1"/>
          </p:cNvSpPr>
          <p:nvPr/>
        </p:nvSpPr>
        <p:spPr bwMode="auto">
          <a:xfrm>
            <a:off x="731520" y="1905001"/>
            <a:ext cx="10241280"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endParaRPr lang="en-US">
              <a:latin typeface="Arial" charset="0"/>
            </a:endParaRPr>
          </a:p>
        </p:txBody>
      </p:sp>
    </p:spTree>
    <p:extLst>
      <p:ext uri="{BB962C8B-B14F-4D97-AF65-F5344CB8AC3E}">
        <p14:creationId xmlns="" xmlns:p14="http://schemas.microsoft.com/office/powerpoint/2010/main" val="11271891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https://s3-eu-west-1.amazonaws.com/infogram-particles-700/1478213_1404510440309.jpg"/>
          <p:cNvPicPr>
            <a:picLocks noChangeAspect="1" noChangeArrowheads="1"/>
          </p:cNvPicPr>
          <p:nvPr/>
        </p:nvPicPr>
        <p:blipFill>
          <a:blip r:embed="rId2">
            <a:lum bright="-30000" contrast="40000"/>
          </a:blip>
          <a:srcRect/>
          <a:stretch>
            <a:fillRect/>
          </a:stretch>
        </p:blipFill>
        <p:spPr bwMode="auto">
          <a:xfrm>
            <a:off x="2194560" y="73025"/>
            <a:ext cx="6309360" cy="6538548"/>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800" y="1676400"/>
            <a:ext cx="9525000" cy="1231106"/>
          </a:xfrm>
          <a:prstGeom prst="rect">
            <a:avLst/>
          </a:prstGeom>
        </p:spPr>
        <p:txBody>
          <a:bodyPr wrap="square">
            <a:spAutoFit/>
          </a:bodyPr>
          <a:lstStyle/>
          <a:p>
            <a:endParaRPr lang="en-US" dirty="0" smtClean="0"/>
          </a:p>
          <a:p>
            <a:pPr algn="just"/>
            <a:r>
              <a:rPr lang="en-US" sz="2800" b="1" dirty="0" smtClean="0"/>
              <a:t>While each framework has slightly different list of skills, all agree on:</a:t>
            </a:r>
          </a:p>
        </p:txBody>
      </p:sp>
      <p:sp>
        <p:nvSpPr>
          <p:cNvPr id="3" name="Rectangle 2"/>
          <p:cNvSpPr/>
          <p:nvPr/>
        </p:nvSpPr>
        <p:spPr>
          <a:xfrm>
            <a:off x="1066800" y="685800"/>
            <a:ext cx="7010400" cy="769441"/>
          </a:xfrm>
          <a:prstGeom prst="rect">
            <a:avLst/>
          </a:prstGeom>
        </p:spPr>
        <p:txBody>
          <a:bodyPr wrap="square">
            <a:spAutoFit/>
          </a:bodyPr>
          <a:lstStyle/>
          <a:p>
            <a:r>
              <a:rPr lang="en-US" sz="4400" b="1" dirty="0" smtClean="0">
                <a:solidFill>
                  <a:srgbClr val="FF0000"/>
                </a:solidFill>
              </a:rPr>
              <a:t>Critical 21</a:t>
            </a:r>
            <a:r>
              <a:rPr lang="en-US" sz="4400" b="1" baseline="30000" dirty="0" smtClean="0">
                <a:solidFill>
                  <a:srgbClr val="FF0000"/>
                </a:solidFill>
              </a:rPr>
              <a:t>st</a:t>
            </a:r>
            <a:r>
              <a:rPr lang="en-US" sz="4400" b="1" dirty="0" smtClean="0">
                <a:solidFill>
                  <a:srgbClr val="FF0000"/>
                </a:solidFill>
              </a:rPr>
              <a:t> century skills</a:t>
            </a:r>
          </a:p>
        </p:txBody>
      </p:sp>
      <p:sp>
        <p:nvSpPr>
          <p:cNvPr id="4" name="Rectangle 3"/>
          <p:cNvSpPr/>
          <p:nvPr/>
        </p:nvSpPr>
        <p:spPr>
          <a:xfrm>
            <a:off x="2286000" y="3124200"/>
            <a:ext cx="6934200" cy="1815882"/>
          </a:xfrm>
          <a:prstGeom prst="rect">
            <a:avLst/>
          </a:prstGeom>
        </p:spPr>
        <p:txBody>
          <a:bodyPr wrap="square">
            <a:spAutoFit/>
          </a:bodyPr>
          <a:lstStyle/>
          <a:p>
            <a:pPr marL="1255713" lvl="2" indent="-341313">
              <a:buFont typeface="Wingdings" pitchFamily="2" charset="2"/>
              <a:buChar char="Ø"/>
            </a:pPr>
            <a:r>
              <a:rPr lang="en-US" sz="2800" b="1" dirty="0" smtClean="0">
                <a:solidFill>
                  <a:srgbClr val="0000FF"/>
                </a:solidFill>
              </a:rPr>
              <a:t>Creativity and imagination</a:t>
            </a:r>
          </a:p>
          <a:p>
            <a:pPr marL="1255713" lvl="2" indent="-341313">
              <a:buFont typeface="Wingdings" pitchFamily="2" charset="2"/>
              <a:buChar char="Ø"/>
            </a:pPr>
            <a:r>
              <a:rPr lang="en-US" sz="2800" b="1" dirty="0" smtClean="0">
                <a:solidFill>
                  <a:srgbClr val="0000FF"/>
                </a:solidFill>
              </a:rPr>
              <a:t>Critical thinking</a:t>
            </a:r>
          </a:p>
          <a:p>
            <a:pPr marL="1255713" lvl="2" indent="-341313">
              <a:buFont typeface="Wingdings" pitchFamily="2" charset="2"/>
              <a:buChar char="Ø"/>
            </a:pPr>
            <a:r>
              <a:rPr lang="en-US" sz="2800" b="1" dirty="0" smtClean="0">
                <a:solidFill>
                  <a:srgbClr val="0000FF"/>
                </a:solidFill>
              </a:rPr>
              <a:t>Problem solving</a:t>
            </a:r>
          </a:p>
          <a:p>
            <a:pPr marL="1255713" lvl="2" indent="-341313">
              <a:buFont typeface="Wingdings" pitchFamily="2" charset="2"/>
              <a:buChar char="Ø"/>
            </a:pPr>
            <a:r>
              <a:rPr lang="en-US" sz="2800" b="1" dirty="0" smtClean="0">
                <a:solidFill>
                  <a:srgbClr val="0000FF"/>
                </a:solidFill>
              </a:rPr>
              <a:t>Collaboration and teamwork</a:t>
            </a:r>
            <a:endParaRPr lang="en-US" sz="2800" dirty="0" smtClean="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2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2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2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1219200"/>
            <a:ext cx="9220200" cy="3416320"/>
          </a:xfrm>
          <a:prstGeom prst="rect">
            <a:avLst/>
          </a:prstGeom>
          <a:noFill/>
        </p:spPr>
        <p:txBody>
          <a:bodyPr wrap="square" rtlCol="0">
            <a:spAutoFit/>
          </a:bodyPr>
          <a:lstStyle/>
          <a:p>
            <a:pPr algn="ctr"/>
            <a:r>
              <a:rPr lang="en-US" sz="7200" b="1" dirty="0" smtClean="0">
                <a:solidFill>
                  <a:srgbClr val="0000FF"/>
                </a:solidFill>
              </a:rPr>
              <a:t>How to inculcate these 21</a:t>
            </a:r>
            <a:r>
              <a:rPr lang="en-US" sz="7200" b="1" baseline="30000" dirty="0" smtClean="0">
                <a:solidFill>
                  <a:srgbClr val="0000FF"/>
                </a:solidFill>
              </a:rPr>
              <a:t>st</a:t>
            </a:r>
            <a:r>
              <a:rPr lang="en-US" sz="7200" b="1" dirty="0" smtClean="0">
                <a:solidFill>
                  <a:srgbClr val="0000FF"/>
                </a:solidFill>
              </a:rPr>
              <a:t>  Century Skills in our students?</a:t>
            </a:r>
            <a:endParaRPr lang="en-US" sz="7200" b="1" dirty="0">
              <a:solidFill>
                <a:srgbClr val="0000FF"/>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609600"/>
            <a:ext cx="9601200" cy="646331"/>
          </a:xfrm>
          <a:prstGeom prst="rect">
            <a:avLst/>
          </a:prstGeom>
          <a:noFill/>
        </p:spPr>
        <p:txBody>
          <a:bodyPr wrap="square" rtlCol="0">
            <a:spAutoFit/>
          </a:bodyPr>
          <a:lstStyle/>
          <a:p>
            <a:r>
              <a:rPr lang="en-US" sz="3600" b="1" dirty="0" smtClean="0">
                <a:solidFill>
                  <a:srgbClr val="FF0000"/>
                </a:solidFill>
              </a:rPr>
              <a:t>Use of appropriate learning strategies</a:t>
            </a:r>
            <a:endParaRPr lang="en-US" sz="3600" b="1" dirty="0">
              <a:solidFill>
                <a:srgbClr val="FF0000"/>
              </a:solidFill>
            </a:endParaRPr>
          </a:p>
        </p:txBody>
      </p:sp>
      <p:sp>
        <p:nvSpPr>
          <p:cNvPr id="3" name="TextBox 2"/>
          <p:cNvSpPr txBox="1"/>
          <p:nvPr/>
        </p:nvSpPr>
        <p:spPr>
          <a:xfrm>
            <a:off x="685800" y="2057400"/>
            <a:ext cx="9601200" cy="2308324"/>
          </a:xfrm>
          <a:prstGeom prst="rect">
            <a:avLst/>
          </a:prstGeom>
          <a:noFill/>
        </p:spPr>
        <p:txBody>
          <a:bodyPr wrap="square" rtlCol="0">
            <a:spAutoFit/>
          </a:bodyPr>
          <a:lstStyle/>
          <a:p>
            <a:pPr algn="just"/>
            <a:r>
              <a:rPr lang="en-US" sz="3600" b="1" dirty="0" smtClean="0"/>
              <a:t>Hattie and </a:t>
            </a:r>
            <a:r>
              <a:rPr lang="en-US" sz="3600" b="1" dirty="0" err="1" smtClean="0"/>
              <a:t>Donoghue</a:t>
            </a:r>
            <a:r>
              <a:rPr lang="en-US" sz="3600" b="1" dirty="0" smtClean="0"/>
              <a:t> (2016) identified &gt; 400 learning strategies. These strategies can be categorized in many ways according to various taxonomies and classifications. </a:t>
            </a:r>
            <a:endParaRPr lang="en-US" sz="3600" b="1"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457200"/>
            <a:ext cx="9220200" cy="830997"/>
          </a:xfrm>
          <a:prstGeom prst="rect">
            <a:avLst/>
          </a:prstGeom>
          <a:noFill/>
        </p:spPr>
        <p:txBody>
          <a:bodyPr wrap="square" rtlCol="0">
            <a:spAutoFit/>
          </a:bodyPr>
          <a:lstStyle/>
          <a:p>
            <a:pPr algn="just"/>
            <a:r>
              <a:rPr lang="en-US" sz="2400" b="1" dirty="0" err="1" smtClean="0">
                <a:solidFill>
                  <a:srgbClr val="FF0000"/>
                </a:solidFill>
              </a:rPr>
              <a:t>Boekaerts</a:t>
            </a:r>
            <a:r>
              <a:rPr lang="en-US" sz="2400" b="1" dirty="0" smtClean="0">
                <a:solidFill>
                  <a:srgbClr val="FF0000"/>
                </a:solidFill>
              </a:rPr>
              <a:t> (1997), for example, argued for three types of learning strategies:</a:t>
            </a:r>
            <a:endParaRPr lang="en-US" sz="2400" b="1" dirty="0">
              <a:solidFill>
                <a:srgbClr val="FF0000"/>
              </a:solidFill>
            </a:endParaRPr>
          </a:p>
        </p:txBody>
      </p:sp>
      <p:sp>
        <p:nvSpPr>
          <p:cNvPr id="3" name="TextBox 2"/>
          <p:cNvSpPr txBox="1"/>
          <p:nvPr/>
        </p:nvSpPr>
        <p:spPr>
          <a:xfrm>
            <a:off x="762000" y="1447800"/>
            <a:ext cx="9067800" cy="3046988"/>
          </a:xfrm>
          <a:prstGeom prst="rect">
            <a:avLst/>
          </a:prstGeom>
          <a:noFill/>
        </p:spPr>
        <p:txBody>
          <a:bodyPr wrap="square" rtlCol="0">
            <a:spAutoFit/>
          </a:bodyPr>
          <a:lstStyle/>
          <a:p>
            <a:pPr marL="406400" indent="-406400" algn="just">
              <a:buFont typeface="Wingdings" pitchFamily="2" charset="2"/>
              <a:buChar char="Ø"/>
            </a:pPr>
            <a:r>
              <a:rPr lang="en-US" sz="2400" b="1" dirty="0" smtClean="0">
                <a:solidFill>
                  <a:srgbClr val="0000FF"/>
                </a:solidFill>
              </a:rPr>
              <a:t>Cognitive strategies</a:t>
            </a:r>
            <a:r>
              <a:rPr lang="en-US" sz="2400" b="1" dirty="0" smtClean="0"/>
              <a:t>, such as elaboration, to deepen the understanding of the domain studied.</a:t>
            </a:r>
          </a:p>
          <a:p>
            <a:pPr marL="406400" indent="-406400" algn="just">
              <a:buFont typeface="Wingdings" pitchFamily="2" charset="2"/>
              <a:buChar char="Ø"/>
            </a:pPr>
            <a:endParaRPr lang="en-US" sz="2400" b="1" dirty="0" smtClean="0"/>
          </a:p>
          <a:p>
            <a:pPr marL="406400" indent="-406400" algn="just">
              <a:buFont typeface="Wingdings" pitchFamily="2" charset="2"/>
              <a:buChar char="Ø"/>
            </a:pPr>
            <a:r>
              <a:rPr lang="en-US" sz="2400" b="1" dirty="0" err="1" smtClean="0">
                <a:solidFill>
                  <a:srgbClr val="0000FF"/>
                </a:solidFill>
              </a:rPr>
              <a:t>Metacognitive</a:t>
            </a:r>
            <a:r>
              <a:rPr lang="en-US" sz="2400" b="1" dirty="0" smtClean="0">
                <a:solidFill>
                  <a:srgbClr val="0000FF"/>
                </a:solidFill>
              </a:rPr>
              <a:t> strategies</a:t>
            </a:r>
            <a:r>
              <a:rPr lang="en-US" sz="2400" b="1" dirty="0" smtClean="0"/>
              <a:t>, such as planning, to regulate the learning process.</a:t>
            </a:r>
          </a:p>
          <a:p>
            <a:pPr marL="406400" indent="-406400" algn="just">
              <a:buFont typeface="Wingdings" pitchFamily="2" charset="2"/>
              <a:buChar char="Ø"/>
            </a:pPr>
            <a:endParaRPr lang="en-US" sz="2400" b="1" dirty="0" smtClean="0"/>
          </a:p>
          <a:p>
            <a:pPr marL="406400" indent="-406400" algn="just">
              <a:buFont typeface="Wingdings" pitchFamily="2" charset="2"/>
              <a:buChar char="Ø"/>
            </a:pPr>
            <a:r>
              <a:rPr lang="en-US" sz="2400" b="1" dirty="0" smtClean="0">
                <a:solidFill>
                  <a:srgbClr val="0000FF"/>
                </a:solidFill>
              </a:rPr>
              <a:t>Motivational strategies</a:t>
            </a:r>
            <a:r>
              <a:rPr lang="en-US" sz="2400" b="1" dirty="0" smtClean="0"/>
              <a:t>, such as self-efficacy, to motivate oneself to engage in learning. </a:t>
            </a:r>
            <a:endParaRPr lang="en-US" sz="2400" b="1" dirty="0"/>
          </a:p>
        </p:txBody>
      </p:sp>
      <p:sp>
        <p:nvSpPr>
          <p:cNvPr id="4" name="TextBox 3"/>
          <p:cNvSpPr txBox="1"/>
          <p:nvPr/>
        </p:nvSpPr>
        <p:spPr>
          <a:xfrm>
            <a:off x="533400" y="4724400"/>
            <a:ext cx="10134600" cy="646331"/>
          </a:xfrm>
          <a:prstGeom prst="rect">
            <a:avLst/>
          </a:prstGeom>
          <a:noFill/>
          <a:ln>
            <a:solidFill>
              <a:schemeClr val="tx1"/>
            </a:solidFill>
          </a:ln>
        </p:spPr>
        <p:txBody>
          <a:bodyPr wrap="square" rtlCol="0">
            <a:spAutoFit/>
          </a:bodyPr>
          <a:lstStyle/>
          <a:p>
            <a:pPr algn="just"/>
            <a:r>
              <a:rPr lang="en-US" b="1" dirty="0" smtClean="0">
                <a:solidFill>
                  <a:srgbClr val="FF0000"/>
                </a:solidFill>
              </a:rPr>
              <a:t>Given the advent of newer ways to access information (e.g. internet), </a:t>
            </a:r>
            <a:r>
              <a:rPr lang="en-US" b="1" dirty="0" err="1" smtClean="0">
                <a:solidFill>
                  <a:srgbClr val="FF0000"/>
                </a:solidFill>
              </a:rPr>
              <a:t>Dignath</a:t>
            </a:r>
            <a:r>
              <a:rPr lang="en-US" b="1" dirty="0" smtClean="0">
                <a:solidFill>
                  <a:srgbClr val="FF0000"/>
                </a:solidFill>
              </a:rPr>
              <a:t> et al. (2008) added a fourth category</a:t>
            </a:r>
            <a:endParaRPr lang="en-US" b="1" dirty="0">
              <a:solidFill>
                <a:srgbClr val="FF0000"/>
              </a:solidFill>
            </a:endParaRPr>
          </a:p>
        </p:txBody>
      </p:sp>
      <p:sp>
        <p:nvSpPr>
          <p:cNvPr id="5" name="TextBox 4"/>
          <p:cNvSpPr txBox="1"/>
          <p:nvPr/>
        </p:nvSpPr>
        <p:spPr>
          <a:xfrm>
            <a:off x="838200" y="5562600"/>
            <a:ext cx="9829800" cy="830997"/>
          </a:xfrm>
          <a:prstGeom prst="rect">
            <a:avLst/>
          </a:prstGeom>
          <a:noFill/>
        </p:spPr>
        <p:txBody>
          <a:bodyPr wrap="square" rtlCol="0">
            <a:spAutoFit/>
          </a:bodyPr>
          <a:lstStyle/>
          <a:p>
            <a:pPr marL="406400" indent="-406400" algn="just">
              <a:buFont typeface="Wingdings" pitchFamily="2" charset="2"/>
              <a:buChar char="Ø"/>
            </a:pPr>
            <a:r>
              <a:rPr lang="en-US" sz="2400" b="1" dirty="0" smtClean="0">
                <a:solidFill>
                  <a:srgbClr val="0000FF"/>
                </a:solidFill>
              </a:rPr>
              <a:t>Management strategies</a:t>
            </a:r>
            <a:r>
              <a:rPr lang="en-US" sz="2400" b="1" dirty="0" smtClean="0"/>
              <a:t>, such as finding, navigating and evaluating resources. </a:t>
            </a:r>
            <a:endParaRPr lang="en-US" sz="2400" b="1"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762000"/>
            <a:ext cx="9525000" cy="1077218"/>
          </a:xfrm>
          <a:prstGeom prst="rect">
            <a:avLst/>
          </a:prstGeom>
          <a:noFill/>
        </p:spPr>
        <p:txBody>
          <a:bodyPr wrap="square" rtlCol="0">
            <a:spAutoFit/>
          </a:bodyPr>
          <a:lstStyle/>
          <a:p>
            <a:pPr algn="just"/>
            <a:r>
              <a:rPr lang="en-US" sz="3200" b="1" dirty="0" smtClean="0">
                <a:solidFill>
                  <a:srgbClr val="FF0000"/>
                </a:solidFill>
              </a:rPr>
              <a:t>Learning strategies proposed by </a:t>
            </a:r>
            <a:r>
              <a:rPr lang="en-US" sz="3200" b="1" dirty="0" err="1" smtClean="0">
                <a:solidFill>
                  <a:srgbClr val="FF0000"/>
                </a:solidFill>
              </a:rPr>
              <a:t>Marton</a:t>
            </a:r>
            <a:r>
              <a:rPr lang="en-US" sz="3200" b="1" dirty="0" smtClean="0">
                <a:solidFill>
                  <a:srgbClr val="FF0000"/>
                </a:solidFill>
              </a:rPr>
              <a:t> and </a:t>
            </a:r>
            <a:r>
              <a:rPr lang="en-US" sz="3200" b="1" dirty="0" err="1" smtClean="0">
                <a:solidFill>
                  <a:srgbClr val="FF0000"/>
                </a:solidFill>
              </a:rPr>
              <a:t>Saljo</a:t>
            </a:r>
            <a:r>
              <a:rPr lang="en-US" sz="3200" b="1" dirty="0" smtClean="0">
                <a:solidFill>
                  <a:srgbClr val="FF0000"/>
                </a:solidFill>
              </a:rPr>
              <a:t> (1984) </a:t>
            </a:r>
            <a:endParaRPr lang="en-US" sz="3200" b="1" dirty="0">
              <a:solidFill>
                <a:srgbClr val="FF0000"/>
              </a:solidFill>
            </a:endParaRPr>
          </a:p>
        </p:txBody>
      </p:sp>
      <p:sp>
        <p:nvSpPr>
          <p:cNvPr id="3" name="TextBox 2"/>
          <p:cNvSpPr txBox="1"/>
          <p:nvPr/>
        </p:nvSpPr>
        <p:spPr>
          <a:xfrm>
            <a:off x="1447800" y="2133600"/>
            <a:ext cx="7467600" cy="1569660"/>
          </a:xfrm>
          <a:prstGeom prst="rect">
            <a:avLst/>
          </a:prstGeom>
          <a:noFill/>
        </p:spPr>
        <p:txBody>
          <a:bodyPr wrap="square" rtlCol="0">
            <a:spAutoFit/>
          </a:bodyPr>
          <a:lstStyle/>
          <a:p>
            <a:pPr marL="1379538" lvl="2" indent="-295275">
              <a:buFont typeface="Wingdings" pitchFamily="2" charset="2"/>
              <a:buChar char="Ø"/>
            </a:pPr>
            <a:r>
              <a:rPr lang="en-US" sz="4800" b="1" dirty="0" smtClean="0">
                <a:solidFill>
                  <a:srgbClr val="0000FF"/>
                </a:solidFill>
              </a:rPr>
              <a:t>Surface Learning</a:t>
            </a:r>
          </a:p>
          <a:p>
            <a:pPr marL="1379538" lvl="2" indent="-295275">
              <a:buFont typeface="Wingdings" pitchFamily="2" charset="2"/>
              <a:buChar char="Ø"/>
            </a:pPr>
            <a:r>
              <a:rPr lang="en-US" sz="4800" b="1" dirty="0" smtClean="0">
                <a:solidFill>
                  <a:srgbClr val="0000FF"/>
                </a:solidFill>
              </a:rPr>
              <a:t>Deep Learning</a:t>
            </a:r>
          </a:p>
        </p:txBody>
      </p:sp>
      <p:sp>
        <p:nvSpPr>
          <p:cNvPr id="4" name="Rectangle 3"/>
          <p:cNvSpPr/>
          <p:nvPr/>
        </p:nvSpPr>
        <p:spPr>
          <a:xfrm>
            <a:off x="1371600" y="5257800"/>
            <a:ext cx="9372600" cy="830997"/>
          </a:xfrm>
          <a:prstGeom prst="rect">
            <a:avLst/>
          </a:prstGeom>
        </p:spPr>
        <p:txBody>
          <a:bodyPr wrap="square">
            <a:spAutoFit/>
          </a:bodyPr>
          <a:lstStyle/>
          <a:p>
            <a:pPr marL="1379538" lvl="2" indent="-295275">
              <a:buFont typeface="Wingdings" pitchFamily="2" charset="2"/>
              <a:buChar char="Ø"/>
            </a:pPr>
            <a:r>
              <a:rPr lang="en-US" sz="4800" b="1" dirty="0" smtClean="0">
                <a:solidFill>
                  <a:srgbClr val="0000FF"/>
                </a:solidFill>
              </a:rPr>
              <a:t>Strategic Learning</a:t>
            </a:r>
            <a:endParaRPr lang="en-US" sz="4800" b="1" dirty="0">
              <a:solidFill>
                <a:srgbClr val="0000FF"/>
              </a:solidFill>
            </a:endParaRPr>
          </a:p>
        </p:txBody>
      </p:sp>
      <p:sp>
        <p:nvSpPr>
          <p:cNvPr id="5" name="TextBox 4"/>
          <p:cNvSpPr txBox="1"/>
          <p:nvPr/>
        </p:nvSpPr>
        <p:spPr>
          <a:xfrm>
            <a:off x="685800" y="4191000"/>
            <a:ext cx="6477000" cy="523220"/>
          </a:xfrm>
          <a:prstGeom prst="rect">
            <a:avLst/>
          </a:prstGeom>
          <a:noFill/>
          <a:ln>
            <a:solidFill>
              <a:schemeClr val="tx1"/>
            </a:solidFill>
          </a:ln>
        </p:spPr>
        <p:txBody>
          <a:bodyPr wrap="square" rtlCol="0">
            <a:spAutoFit/>
          </a:bodyPr>
          <a:lstStyle/>
          <a:p>
            <a:r>
              <a:rPr lang="en-US" sz="2800" b="1" dirty="0" smtClean="0">
                <a:solidFill>
                  <a:srgbClr val="FF0000"/>
                </a:solidFill>
              </a:rPr>
              <a:t>Subsequently, a third strategy was added</a:t>
            </a:r>
            <a:endParaRPr lang="en-US" sz="28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bg/>
                                          </p:spTgt>
                                        </p:tgtEl>
                                        <p:attrNameLst>
                                          <p:attrName>style.visibility</p:attrName>
                                        </p:attrNameLst>
                                      </p:cBhvr>
                                      <p:to>
                                        <p:strVal val="visible"/>
                                      </p:to>
                                    </p:set>
                                    <p:animEffect transition="in" filter="fade">
                                      <p:cBhvr>
                                        <p:cTn id="17" dur="2000"/>
                                        <p:tgtEl>
                                          <p:spTgt spid="5">
                                            <p:bg/>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fade">
                                      <p:cBhvr>
                                        <p:cTn id="22" dur="20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Effect transition="in" filter="fade">
                                      <p:cBhvr>
                                        <p:cTn id="27"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P spid="5" grpId="0" build="p"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914400"/>
            <a:ext cx="9144000" cy="4401205"/>
          </a:xfrm>
          <a:prstGeom prst="rect">
            <a:avLst/>
          </a:prstGeom>
        </p:spPr>
        <p:txBody>
          <a:bodyPr wrap="square">
            <a:spAutoFit/>
          </a:bodyPr>
          <a:lstStyle/>
          <a:p>
            <a:endParaRPr lang="en-US" b="1" dirty="0" smtClean="0"/>
          </a:p>
          <a:p>
            <a:r>
              <a:rPr lang="en-US" sz="3600" b="1" dirty="0" smtClean="0">
                <a:solidFill>
                  <a:srgbClr val="FF0000"/>
                </a:solidFill>
              </a:rPr>
              <a:t> </a:t>
            </a:r>
            <a:r>
              <a:rPr lang="en-US" sz="4400" b="1" dirty="0" smtClean="0">
                <a:solidFill>
                  <a:srgbClr val="FF0000"/>
                </a:solidFill>
              </a:rPr>
              <a:t>Surface level learning </a:t>
            </a:r>
          </a:p>
          <a:p>
            <a:endParaRPr lang="en-US" sz="4000" b="1" dirty="0" smtClean="0">
              <a:solidFill>
                <a:srgbClr val="FF0000"/>
              </a:solidFill>
            </a:endParaRPr>
          </a:p>
          <a:p>
            <a:endParaRPr lang="en-US" b="1" dirty="0" smtClean="0"/>
          </a:p>
          <a:p>
            <a:pPr algn="just"/>
            <a:r>
              <a:rPr lang="en-US" sz="4000" b="1" dirty="0" smtClean="0"/>
              <a:t>It tends to be associated with those learners who concentrate on </a:t>
            </a:r>
            <a:r>
              <a:rPr lang="en-US" sz="4000" b="1" dirty="0" err="1" smtClean="0"/>
              <a:t>memorising</a:t>
            </a:r>
            <a:r>
              <a:rPr lang="en-US" sz="4000" b="1" dirty="0" smtClean="0"/>
              <a:t> what the author wrote and/or lecturer said. </a:t>
            </a:r>
            <a:endParaRPr lang="en-US" sz="4000" b="1"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685800"/>
            <a:ext cx="9372600" cy="584775"/>
          </a:xfrm>
          <a:prstGeom prst="rect">
            <a:avLst/>
          </a:prstGeom>
        </p:spPr>
        <p:txBody>
          <a:bodyPr wrap="square">
            <a:spAutoFit/>
          </a:bodyPr>
          <a:lstStyle/>
          <a:p>
            <a:r>
              <a:rPr lang="en-US" sz="3200" b="1" dirty="0" smtClean="0">
                <a:solidFill>
                  <a:srgbClr val="FF0000"/>
                </a:solidFill>
              </a:rPr>
              <a:t>Examples of surface level learning characteristics </a:t>
            </a:r>
            <a:endParaRPr lang="en-US" sz="3200" b="1" dirty="0">
              <a:solidFill>
                <a:srgbClr val="FF0000"/>
              </a:solidFill>
            </a:endParaRPr>
          </a:p>
        </p:txBody>
      </p:sp>
      <p:sp>
        <p:nvSpPr>
          <p:cNvPr id="3" name="TextBox 2"/>
          <p:cNvSpPr txBox="1"/>
          <p:nvPr/>
        </p:nvSpPr>
        <p:spPr>
          <a:xfrm>
            <a:off x="838200" y="1219200"/>
            <a:ext cx="9448800" cy="5170646"/>
          </a:xfrm>
          <a:prstGeom prst="rect">
            <a:avLst/>
          </a:prstGeom>
          <a:noFill/>
        </p:spPr>
        <p:txBody>
          <a:bodyPr wrap="square" rtlCol="0">
            <a:spAutoFit/>
          </a:bodyPr>
          <a:lstStyle/>
          <a:p>
            <a:pPr algn="just"/>
            <a:endParaRPr lang="en-US" dirty="0" smtClean="0"/>
          </a:p>
          <a:p>
            <a:pPr algn="just"/>
            <a:r>
              <a:rPr lang="en-US" dirty="0" smtClean="0"/>
              <a:t> </a:t>
            </a:r>
          </a:p>
          <a:p>
            <a:pPr marL="465138" indent="-465138" algn="just">
              <a:buFont typeface="Wingdings" pitchFamily="2" charset="2"/>
              <a:buChar char="Ø"/>
            </a:pPr>
            <a:r>
              <a:rPr lang="en-US" sz="2800" b="1" dirty="0" smtClean="0"/>
              <a:t>The learner is more or less forced to adopt a rote learning strategy. </a:t>
            </a:r>
          </a:p>
          <a:p>
            <a:pPr marL="465138" indent="-465138" algn="just">
              <a:buFont typeface="Wingdings" pitchFamily="2" charset="2"/>
              <a:buChar char="Ø"/>
            </a:pPr>
            <a:endParaRPr lang="en-US" sz="2800" b="1" dirty="0" smtClean="0"/>
          </a:p>
          <a:p>
            <a:pPr marL="465138" indent="-465138" algn="just">
              <a:buFont typeface="Wingdings" pitchFamily="2" charset="2"/>
              <a:buChar char="Ø"/>
            </a:pPr>
            <a:r>
              <a:rPr lang="en-US" sz="2800" b="1" dirty="0" smtClean="0"/>
              <a:t>Concentration is on routine fact </a:t>
            </a:r>
            <a:r>
              <a:rPr lang="en-US" sz="2800" b="1" dirty="0" err="1" smtClean="0"/>
              <a:t>memorisation</a:t>
            </a:r>
            <a:r>
              <a:rPr lang="en-US" sz="2800" b="1" dirty="0" smtClean="0"/>
              <a:t> which can give the impression that understanding has occurred.</a:t>
            </a:r>
          </a:p>
          <a:p>
            <a:pPr marL="465138" indent="-465138" algn="just">
              <a:buFont typeface="Wingdings" pitchFamily="2" charset="2"/>
              <a:buChar char="Ø"/>
            </a:pPr>
            <a:endParaRPr lang="en-US" sz="2800" b="1" dirty="0" smtClean="0"/>
          </a:p>
          <a:p>
            <a:pPr marL="465138" indent="-465138" algn="just">
              <a:buFont typeface="Wingdings" pitchFamily="2" charset="2"/>
              <a:buChar char="Ø"/>
            </a:pPr>
            <a:r>
              <a:rPr lang="en-US" sz="2800" b="1" dirty="0" smtClean="0"/>
              <a:t>Finding the ‘right’ answers .</a:t>
            </a:r>
          </a:p>
          <a:p>
            <a:pPr marL="465138" indent="-465138" algn="just">
              <a:buFont typeface="Wingdings" pitchFamily="2" charset="2"/>
              <a:buChar char="Ø"/>
            </a:pPr>
            <a:endParaRPr lang="en-US" sz="2800" b="1" dirty="0" smtClean="0"/>
          </a:p>
          <a:p>
            <a:pPr marL="465138" indent="-465138" algn="just">
              <a:buFont typeface="Wingdings" pitchFamily="2" charset="2"/>
              <a:buChar char="Ø"/>
            </a:pPr>
            <a:r>
              <a:rPr lang="en-US" sz="2800" b="1" dirty="0" smtClean="0"/>
              <a:t>Assimilating unaltered chunks of knowledge. </a:t>
            </a:r>
            <a:endParaRPr lang="en-US" sz="2400" b="1" dirty="0" smtClean="0"/>
          </a:p>
          <a:p>
            <a:pPr marL="465138" indent="-465138" algn="just">
              <a:buFont typeface="Wingdings" pitchFamily="2" charset="2"/>
              <a:buChar char="Ø"/>
            </a:pPr>
            <a:endParaRPr lang="en-US" sz="2400" b="1" dirty="0" smtClean="0"/>
          </a:p>
          <a:p>
            <a:pPr algn="just"/>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228600"/>
            <a:ext cx="9829800" cy="923330"/>
          </a:xfrm>
          <a:prstGeom prst="rect">
            <a:avLst/>
          </a:prstGeom>
        </p:spPr>
        <p:txBody>
          <a:bodyPr wrap="square">
            <a:spAutoFit/>
          </a:bodyPr>
          <a:lstStyle/>
          <a:p>
            <a:r>
              <a:rPr lang="en-US" sz="3600" b="1" dirty="0" smtClean="0">
                <a:solidFill>
                  <a:srgbClr val="FF0000"/>
                </a:solidFill>
              </a:rPr>
              <a:t>Surface learning from the student’s perspective </a:t>
            </a:r>
          </a:p>
          <a:p>
            <a:endParaRPr lang="en-US" dirty="0" smtClean="0"/>
          </a:p>
        </p:txBody>
      </p:sp>
      <p:sp>
        <p:nvSpPr>
          <p:cNvPr id="3" name="Rectangle 2"/>
          <p:cNvSpPr/>
          <p:nvPr/>
        </p:nvSpPr>
        <p:spPr>
          <a:xfrm>
            <a:off x="609600" y="990600"/>
            <a:ext cx="10058400" cy="5663089"/>
          </a:xfrm>
          <a:prstGeom prst="rect">
            <a:avLst/>
          </a:prstGeom>
        </p:spPr>
        <p:txBody>
          <a:bodyPr wrap="square">
            <a:spAutoFit/>
          </a:bodyPr>
          <a:lstStyle/>
          <a:p>
            <a:pPr marL="852488" lvl="1" indent="-395288">
              <a:lnSpc>
                <a:spcPct val="150000"/>
              </a:lnSpc>
              <a:buFont typeface="Wingdings" pitchFamily="2" charset="2"/>
              <a:buChar char="Ø"/>
            </a:pPr>
            <a:r>
              <a:rPr lang="en-US" sz="2800" b="1" dirty="0" smtClean="0"/>
              <a:t>An intention only to achieve a minimal pass.</a:t>
            </a:r>
          </a:p>
          <a:p>
            <a:pPr marL="852488" lvl="1" indent="-395288">
              <a:lnSpc>
                <a:spcPct val="150000"/>
              </a:lnSpc>
              <a:buFont typeface="Wingdings" pitchFamily="2" charset="2"/>
              <a:buChar char="Ø"/>
            </a:pPr>
            <a:r>
              <a:rPr lang="en-US" sz="2800" b="1" dirty="0" smtClean="0"/>
              <a:t>Non academic priorities exceeding academic ones. </a:t>
            </a:r>
          </a:p>
          <a:p>
            <a:pPr marL="852488" lvl="1" indent="-395288">
              <a:lnSpc>
                <a:spcPct val="150000"/>
              </a:lnSpc>
              <a:buFont typeface="Wingdings" pitchFamily="2" charset="2"/>
              <a:buChar char="Ø"/>
            </a:pPr>
            <a:r>
              <a:rPr lang="en-US" sz="2800" b="1" dirty="0" smtClean="0"/>
              <a:t>Insufficient time; too high a workload. </a:t>
            </a:r>
          </a:p>
          <a:p>
            <a:pPr marL="852488" lvl="1" indent="-395288">
              <a:buFont typeface="Wingdings" pitchFamily="2" charset="2"/>
              <a:buChar char="Ø"/>
            </a:pPr>
            <a:endParaRPr lang="en-US" sz="1600" b="1" dirty="0" smtClean="0"/>
          </a:p>
          <a:p>
            <a:pPr marL="852488" lvl="1" indent="-395288">
              <a:buFont typeface="Wingdings" pitchFamily="2" charset="2"/>
              <a:buChar char="Ø"/>
            </a:pPr>
            <a:r>
              <a:rPr lang="en-US" sz="2800" b="1" dirty="0" smtClean="0"/>
              <a:t>Misunderstanding, </a:t>
            </a:r>
            <a:r>
              <a:rPr lang="en-US" sz="2800" b="1" dirty="0" smtClean="0"/>
              <a:t>such as thinking that factual recall is adequate. </a:t>
            </a:r>
          </a:p>
          <a:p>
            <a:pPr marL="852488" lvl="1" indent="-395288">
              <a:lnSpc>
                <a:spcPct val="150000"/>
              </a:lnSpc>
              <a:buFont typeface="Wingdings" pitchFamily="2" charset="2"/>
              <a:buChar char="Ø"/>
            </a:pPr>
            <a:r>
              <a:rPr lang="en-US" sz="2800" b="1" dirty="0" smtClean="0"/>
              <a:t>A cynical view of education </a:t>
            </a:r>
          </a:p>
          <a:p>
            <a:pPr marL="852488" lvl="1" indent="-395288">
              <a:lnSpc>
                <a:spcPct val="150000"/>
              </a:lnSpc>
              <a:buFont typeface="Wingdings" pitchFamily="2" charset="2"/>
              <a:buChar char="Ø"/>
            </a:pPr>
            <a:r>
              <a:rPr lang="en-US" sz="2800" b="1" dirty="0" smtClean="0"/>
              <a:t>High anxiety</a:t>
            </a:r>
          </a:p>
          <a:p>
            <a:pPr marL="852488" lvl="1" indent="-395288">
              <a:buFont typeface="Wingdings" pitchFamily="2" charset="2"/>
              <a:buChar char="Ø"/>
            </a:pPr>
            <a:endParaRPr lang="en-US" sz="1200" b="1" dirty="0" smtClean="0"/>
          </a:p>
          <a:p>
            <a:pPr marL="852488" lvl="1" indent="-395288">
              <a:buFont typeface="Wingdings" pitchFamily="2" charset="2"/>
              <a:buChar char="Ø"/>
            </a:pPr>
            <a:r>
              <a:rPr lang="en-US" sz="2800" b="1" dirty="0" smtClean="0"/>
              <a:t>A genuine inability to understand particular context at a deep level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20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20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381000"/>
            <a:ext cx="6781800" cy="769441"/>
          </a:xfrm>
          <a:prstGeom prst="rect">
            <a:avLst/>
          </a:prstGeom>
          <a:noFill/>
        </p:spPr>
        <p:txBody>
          <a:bodyPr wrap="square" rtlCol="0">
            <a:spAutoFit/>
          </a:bodyPr>
          <a:lstStyle/>
          <a:p>
            <a:r>
              <a:rPr lang="en-US" sz="4400" b="1" dirty="0" smtClean="0">
                <a:solidFill>
                  <a:srgbClr val="FF0000"/>
                </a:solidFill>
              </a:rPr>
              <a:t>Lecture Plan</a:t>
            </a:r>
            <a:endParaRPr lang="en-US" sz="4400" b="1" dirty="0">
              <a:solidFill>
                <a:srgbClr val="FF0000"/>
              </a:solidFill>
            </a:endParaRPr>
          </a:p>
        </p:txBody>
      </p:sp>
      <p:sp>
        <p:nvSpPr>
          <p:cNvPr id="3" name="TextBox 2"/>
          <p:cNvSpPr txBox="1"/>
          <p:nvPr/>
        </p:nvSpPr>
        <p:spPr>
          <a:xfrm>
            <a:off x="990600" y="1371600"/>
            <a:ext cx="9067800" cy="4832092"/>
          </a:xfrm>
          <a:prstGeom prst="rect">
            <a:avLst/>
          </a:prstGeom>
          <a:noFill/>
        </p:spPr>
        <p:txBody>
          <a:bodyPr wrap="square" rtlCol="0">
            <a:spAutoFit/>
          </a:bodyPr>
          <a:lstStyle/>
          <a:p>
            <a:pPr marL="800100" lvl="1" indent="-342900">
              <a:buFont typeface="+mj-lt"/>
              <a:buAutoNum type="alphaLcPeriod"/>
            </a:pPr>
            <a:r>
              <a:rPr lang="en-US" sz="2800" b="1" dirty="0" smtClean="0"/>
              <a:t>What are the goals of higher education?</a:t>
            </a:r>
          </a:p>
          <a:p>
            <a:pPr marL="800100" lvl="1" indent="-342900">
              <a:buFont typeface="+mj-lt"/>
              <a:buAutoNum type="alphaLcPeriod"/>
            </a:pPr>
            <a:endParaRPr lang="en-US" sz="2800" b="1" dirty="0" smtClean="0"/>
          </a:p>
          <a:p>
            <a:pPr marL="800100" lvl="1" indent="-342900">
              <a:buFont typeface="+mj-lt"/>
              <a:buAutoNum type="alphaLcPeriod"/>
            </a:pPr>
            <a:r>
              <a:rPr lang="en-US" sz="2800" b="1" dirty="0" smtClean="0"/>
              <a:t>What are the various types of learning strategies?</a:t>
            </a:r>
          </a:p>
          <a:p>
            <a:pPr marL="800100" lvl="1" indent="-342900">
              <a:buFont typeface="+mj-lt"/>
              <a:buAutoNum type="alphaLcPeriod"/>
            </a:pPr>
            <a:endParaRPr lang="en-US" sz="2800" b="1" dirty="0" smtClean="0"/>
          </a:p>
          <a:p>
            <a:pPr marL="800100" lvl="1" indent="-342900">
              <a:buFont typeface="+mj-lt"/>
              <a:buAutoNum type="alphaLcPeriod"/>
            </a:pPr>
            <a:r>
              <a:rPr lang="en-US" sz="2800" b="1" dirty="0" smtClean="0"/>
              <a:t>What are the requirements of 21</a:t>
            </a:r>
            <a:r>
              <a:rPr lang="en-US" sz="2800" b="1" baseline="30000" dirty="0" smtClean="0"/>
              <a:t>st</a:t>
            </a:r>
            <a:r>
              <a:rPr lang="en-US" sz="2800" b="1" dirty="0" smtClean="0"/>
              <a:t> Century vis-à-vis higher education?</a:t>
            </a:r>
          </a:p>
          <a:p>
            <a:pPr marL="800100" lvl="1" indent="-342900">
              <a:buFont typeface="+mj-lt"/>
              <a:buAutoNum type="alphaLcPeriod"/>
            </a:pPr>
            <a:endParaRPr lang="en-US" sz="2800" b="1" dirty="0" smtClean="0"/>
          </a:p>
          <a:p>
            <a:pPr marL="800100" lvl="1" indent="-342900">
              <a:buFont typeface="+mj-lt"/>
              <a:buAutoNum type="alphaLcPeriod"/>
            </a:pPr>
            <a:r>
              <a:rPr lang="en-US" sz="2800" b="1" dirty="0" smtClean="0"/>
              <a:t>Which learning strategy/</a:t>
            </a:r>
            <a:r>
              <a:rPr lang="en-US" sz="2800" b="1" dirty="0" err="1" smtClean="0"/>
              <a:t>ies</a:t>
            </a:r>
            <a:r>
              <a:rPr lang="en-US" sz="2800" b="1" dirty="0" smtClean="0"/>
              <a:t> are appropriate to meet 21</a:t>
            </a:r>
            <a:r>
              <a:rPr lang="en-US" sz="2800" b="1" baseline="30000" dirty="0" smtClean="0"/>
              <a:t>st</a:t>
            </a:r>
            <a:r>
              <a:rPr lang="en-US" sz="2800" b="1" dirty="0" smtClean="0"/>
              <a:t> century paradigms?</a:t>
            </a:r>
          </a:p>
          <a:p>
            <a:pPr marL="800100" lvl="1" indent="-342900">
              <a:buFont typeface="+mj-lt"/>
              <a:buAutoNum type="alphaLcPeriod"/>
            </a:pPr>
            <a:endParaRPr lang="en-US" sz="2800" b="1" dirty="0" smtClean="0"/>
          </a:p>
          <a:p>
            <a:pPr marL="800100" lvl="1" indent="-342900">
              <a:buFont typeface="+mj-lt"/>
              <a:buAutoNum type="alphaLcPeriod"/>
            </a:pPr>
            <a:r>
              <a:rPr lang="en-US" sz="2800" b="1" dirty="0" smtClean="0"/>
              <a:t>Take home message</a:t>
            </a:r>
            <a:endParaRPr lang="en-US" sz="2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2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20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1371600"/>
            <a:ext cx="9753600" cy="4893647"/>
          </a:xfrm>
          <a:prstGeom prst="rect">
            <a:avLst/>
          </a:prstGeom>
        </p:spPr>
        <p:txBody>
          <a:bodyPr wrap="square">
            <a:spAutoFit/>
          </a:bodyPr>
          <a:lstStyle/>
          <a:p>
            <a:pPr algn="just">
              <a:buFont typeface="Wingdings" pitchFamily="2" charset="2"/>
              <a:buChar char="Ø"/>
            </a:pPr>
            <a:endParaRPr lang="en-US" b="1" dirty="0" smtClean="0"/>
          </a:p>
          <a:p>
            <a:pPr marL="798513" indent="-333375" algn="just">
              <a:buFont typeface="Wingdings" pitchFamily="2" charset="2"/>
              <a:buChar char="Ø"/>
              <a:tabLst>
                <a:tab pos="855663" algn="l"/>
              </a:tabLst>
            </a:pPr>
            <a:r>
              <a:rPr lang="en-US" sz="2800" b="1" dirty="0" smtClean="0"/>
              <a:t>Piecemeal teaching</a:t>
            </a:r>
            <a:r>
              <a:rPr lang="en-US" sz="2800" b="1" dirty="0" smtClean="0"/>
              <a:t>, </a:t>
            </a:r>
            <a:r>
              <a:rPr lang="en-US" sz="2800" b="1" dirty="0" smtClean="0"/>
              <a:t>not bringing out the intrinsic structure of the topic or subject </a:t>
            </a:r>
          </a:p>
          <a:p>
            <a:pPr marL="798513" indent="-333375" algn="just">
              <a:buFont typeface="Wingdings" pitchFamily="2" charset="2"/>
              <a:buChar char="Ø"/>
              <a:tabLst>
                <a:tab pos="855663" algn="l"/>
              </a:tabLst>
            </a:pPr>
            <a:endParaRPr lang="en-US" sz="2800" b="1" dirty="0" smtClean="0"/>
          </a:p>
          <a:p>
            <a:pPr marL="798513" indent="-333375" algn="just">
              <a:buFont typeface="Wingdings" pitchFamily="2" charset="2"/>
              <a:buChar char="Ø"/>
              <a:tabLst>
                <a:tab pos="855663" algn="l"/>
              </a:tabLst>
            </a:pPr>
            <a:r>
              <a:rPr lang="en-US" sz="2800" b="1" dirty="0" smtClean="0"/>
              <a:t>Assessing for independent facts, inevitably the case when using short-answer and multiple-choice tests </a:t>
            </a:r>
          </a:p>
          <a:p>
            <a:pPr marL="798513" indent="-333375" algn="just">
              <a:buFont typeface="Wingdings" pitchFamily="2" charset="2"/>
              <a:buChar char="Ø"/>
              <a:tabLst>
                <a:tab pos="855663" algn="l"/>
              </a:tabLst>
            </a:pPr>
            <a:endParaRPr lang="en-US" sz="2800" b="1" dirty="0" smtClean="0"/>
          </a:p>
          <a:p>
            <a:pPr marL="798513" indent="-333375" algn="just">
              <a:buFont typeface="Wingdings" pitchFamily="2" charset="2"/>
              <a:buChar char="Ø"/>
              <a:tabLst>
                <a:tab pos="855663" algn="l"/>
              </a:tabLst>
            </a:pPr>
            <a:r>
              <a:rPr lang="en-US" sz="2800" b="1" dirty="0" smtClean="0"/>
              <a:t>Providing insufficient time to engage in the tasks; emphasizing coverage at the expense of depth </a:t>
            </a:r>
          </a:p>
          <a:p>
            <a:pPr marL="798513" indent="-333375" algn="just">
              <a:buFont typeface="Wingdings" pitchFamily="2" charset="2"/>
              <a:buChar char="Ø"/>
              <a:tabLst>
                <a:tab pos="855663" algn="l"/>
              </a:tabLst>
            </a:pPr>
            <a:endParaRPr lang="en-US" sz="2800" b="1" dirty="0" smtClean="0"/>
          </a:p>
          <a:p>
            <a:pPr marL="798513" indent="-333375" algn="just">
              <a:lnSpc>
                <a:spcPct val="150000"/>
              </a:lnSpc>
              <a:buFont typeface="Wingdings" pitchFamily="2" charset="2"/>
              <a:buChar char="Ø"/>
              <a:tabLst>
                <a:tab pos="855663" algn="l"/>
              </a:tabLst>
            </a:pPr>
            <a:r>
              <a:rPr lang="en-US" sz="2800" b="1" dirty="0" smtClean="0"/>
              <a:t>Creating undue anxiety or low expectations of success </a:t>
            </a:r>
          </a:p>
        </p:txBody>
      </p:sp>
      <p:sp>
        <p:nvSpPr>
          <p:cNvPr id="3" name="Rectangle 2"/>
          <p:cNvSpPr/>
          <p:nvPr/>
        </p:nvSpPr>
        <p:spPr>
          <a:xfrm>
            <a:off x="914400" y="609600"/>
            <a:ext cx="9372600" cy="584775"/>
          </a:xfrm>
          <a:prstGeom prst="rect">
            <a:avLst/>
          </a:prstGeom>
        </p:spPr>
        <p:txBody>
          <a:bodyPr wrap="square">
            <a:spAutoFit/>
          </a:bodyPr>
          <a:lstStyle/>
          <a:p>
            <a:pPr lvl="0"/>
            <a:r>
              <a:rPr lang="en-US" sz="3200" b="1" dirty="0" smtClean="0">
                <a:solidFill>
                  <a:srgbClr val="FF0000"/>
                </a:solidFill>
              </a:rPr>
              <a:t>Surface learning from the lecturer’s perspective: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20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20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Effect transition="in" filter="fade">
                                      <p:cBhvr>
                                        <p:cTn id="17" dur="2000"/>
                                        <p:tgtEl>
                                          <p:spTgt spid="2">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7" end="7"/>
                                            </p:txEl>
                                          </p:spTgt>
                                        </p:tgtEl>
                                        <p:attrNameLst>
                                          <p:attrName>style.visibility</p:attrName>
                                        </p:attrNameLst>
                                      </p:cBhvr>
                                      <p:to>
                                        <p:strVal val="visible"/>
                                      </p:to>
                                    </p:set>
                                    <p:animEffect transition="in" filter="fade">
                                      <p:cBhvr>
                                        <p:cTn id="22" dur="20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95400" y="609600"/>
            <a:ext cx="8991600" cy="4739759"/>
          </a:xfrm>
          <a:prstGeom prst="rect">
            <a:avLst/>
          </a:prstGeom>
        </p:spPr>
        <p:txBody>
          <a:bodyPr wrap="square">
            <a:spAutoFit/>
          </a:bodyPr>
          <a:lstStyle/>
          <a:p>
            <a:r>
              <a:rPr lang="en-US" sz="3600" b="1" dirty="0" smtClean="0">
                <a:solidFill>
                  <a:srgbClr val="FF0000"/>
                </a:solidFill>
              </a:rPr>
              <a:t>Deep level learning </a:t>
            </a:r>
          </a:p>
          <a:p>
            <a:endParaRPr lang="en-US" dirty="0" smtClean="0"/>
          </a:p>
          <a:p>
            <a:pPr algn="just"/>
            <a:endParaRPr lang="en-US" sz="2400" b="1" dirty="0" smtClean="0"/>
          </a:p>
          <a:p>
            <a:pPr algn="just"/>
            <a:r>
              <a:rPr lang="en-US" sz="2800" b="1" dirty="0" smtClean="0"/>
              <a:t>It is associated with those learners who attempt to relate ideas together to understand the underpinning theory and concepts, and to make meaning out of material under consideration. </a:t>
            </a:r>
          </a:p>
          <a:p>
            <a:pPr algn="just"/>
            <a:endParaRPr lang="en-US" sz="2800" b="1" dirty="0" smtClean="0"/>
          </a:p>
          <a:p>
            <a:pPr algn="just"/>
            <a:r>
              <a:rPr lang="en-US" sz="2800" b="1" dirty="0" smtClean="0"/>
              <a:t>It is also associated with those learners who are able to understand authors’ and/or lecturers’ words enough to give a meaning using their own words. </a:t>
            </a:r>
            <a:endParaRPr lang="en-US" sz="2800" b="1"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800" y="533400"/>
            <a:ext cx="7438255" cy="523220"/>
          </a:xfrm>
          <a:prstGeom prst="rect">
            <a:avLst/>
          </a:prstGeom>
        </p:spPr>
        <p:txBody>
          <a:bodyPr wrap="none">
            <a:spAutoFit/>
          </a:bodyPr>
          <a:lstStyle/>
          <a:p>
            <a:r>
              <a:rPr lang="en-US" sz="2800" b="1" dirty="0" smtClean="0">
                <a:solidFill>
                  <a:srgbClr val="FF0000"/>
                </a:solidFill>
              </a:rPr>
              <a:t>Examples of deep level learning characteristics </a:t>
            </a:r>
            <a:endParaRPr lang="en-US" sz="2800" b="1" dirty="0">
              <a:solidFill>
                <a:srgbClr val="FF0000"/>
              </a:solidFill>
            </a:endParaRPr>
          </a:p>
        </p:txBody>
      </p:sp>
      <p:sp>
        <p:nvSpPr>
          <p:cNvPr id="3" name="Rectangle 2"/>
          <p:cNvSpPr/>
          <p:nvPr/>
        </p:nvSpPr>
        <p:spPr>
          <a:xfrm>
            <a:off x="1524000" y="1225689"/>
            <a:ext cx="9448800" cy="5632311"/>
          </a:xfrm>
          <a:prstGeom prst="rect">
            <a:avLst/>
          </a:prstGeom>
        </p:spPr>
        <p:txBody>
          <a:bodyPr wrap="square">
            <a:spAutoFit/>
          </a:bodyPr>
          <a:lstStyle/>
          <a:p>
            <a:endParaRPr lang="en-US" dirty="0" smtClean="0"/>
          </a:p>
          <a:p>
            <a:pPr marL="342900" indent="-342900">
              <a:lnSpc>
                <a:spcPct val="150000"/>
              </a:lnSpc>
              <a:buFont typeface="Wingdings" pitchFamily="2" charset="2"/>
              <a:buChar char="Ø"/>
            </a:pPr>
            <a:r>
              <a:rPr lang="en-US" sz="3600" b="1" dirty="0" smtClean="0"/>
              <a:t>Master core academic content </a:t>
            </a:r>
          </a:p>
          <a:p>
            <a:pPr marL="342900" indent="-342900">
              <a:lnSpc>
                <a:spcPct val="150000"/>
              </a:lnSpc>
              <a:buFont typeface="Wingdings" pitchFamily="2" charset="2"/>
              <a:buChar char="Ø"/>
            </a:pPr>
            <a:r>
              <a:rPr lang="en-US" sz="3600" b="1" dirty="0" smtClean="0"/>
              <a:t>Think critically and solve complex problems </a:t>
            </a:r>
          </a:p>
          <a:p>
            <a:pPr marL="342900" indent="-342900">
              <a:lnSpc>
                <a:spcPct val="150000"/>
              </a:lnSpc>
              <a:buFont typeface="Wingdings" pitchFamily="2" charset="2"/>
              <a:buChar char="Ø"/>
            </a:pPr>
            <a:r>
              <a:rPr lang="en-US" sz="3600" b="1" dirty="0" smtClean="0"/>
              <a:t>Work collaboratively </a:t>
            </a:r>
          </a:p>
          <a:p>
            <a:pPr marL="342900" indent="-342900">
              <a:lnSpc>
                <a:spcPct val="150000"/>
              </a:lnSpc>
              <a:buFont typeface="Wingdings" pitchFamily="2" charset="2"/>
              <a:buChar char="Ø"/>
            </a:pPr>
            <a:r>
              <a:rPr lang="en-US" sz="3600" b="1" dirty="0" smtClean="0"/>
              <a:t>Communicate effectively </a:t>
            </a:r>
          </a:p>
          <a:p>
            <a:pPr marL="342900" indent="-342900">
              <a:lnSpc>
                <a:spcPct val="150000"/>
              </a:lnSpc>
              <a:buFont typeface="Wingdings" pitchFamily="2" charset="2"/>
              <a:buChar char="Ø"/>
            </a:pPr>
            <a:r>
              <a:rPr lang="en-US" sz="3600" b="1" dirty="0" smtClean="0"/>
              <a:t>Learn how to learn </a:t>
            </a:r>
          </a:p>
          <a:p>
            <a:pPr marL="342900" indent="-342900">
              <a:lnSpc>
                <a:spcPct val="150000"/>
              </a:lnSpc>
              <a:buFont typeface="Wingdings" pitchFamily="2" charset="2"/>
              <a:buChar char="Ø"/>
            </a:pPr>
            <a:r>
              <a:rPr lang="en-US" sz="3600" b="1" dirty="0" smtClean="0"/>
              <a:t>Develop an academic mindset </a:t>
            </a:r>
            <a:endParaRPr lang="en-US" sz="3600" dirty="0" smtClean="0"/>
          </a:p>
          <a:p>
            <a:pPr marL="342900" indent="-342900"/>
            <a:r>
              <a:rPr lang="en-US" b="1" dirty="0" smtClean="0"/>
              <a:t> </a:t>
            </a: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20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20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85800" y="381000"/>
            <a:ext cx="8994963" cy="646331"/>
          </a:xfrm>
          <a:prstGeom prst="rect">
            <a:avLst/>
          </a:prstGeom>
        </p:spPr>
        <p:txBody>
          <a:bodyPr wrap="none">
            <a:spAutoFit/>
          </a:bodyPr>
          <a:lstStyle/>
          <a:p>
            <a:r>
              <a:rPr lang="en-US" sz="3600" b="1" dirty="0" smtClean="0">
                <a:solidFill>
                  <a:srgbClr val="FF0000"/>
                </a:solidFill>
              </a:rPr>
              <a:t>Deep learning from the student’s perspective</a:t>
            </a:r>
            <a:endParaRPr lang="en-US" sz="3600" dirty="0"/>
          </a:p>
        </p:txBody>
      </p:sp>
      <p:sp>
        <p:nvSpPr>
          <p:cNvPr id="4" name="Rectangle 3"/>
          <p:cNvSpPr/>
          <p:nvPr/>
        </p:nvSpPr>
        <p:spPr>
          <a:xfrm>
            <a:off x="1219200" y="1219200"/>
            <a:ext cx="8915400" cy="4801314"/>
          </a:xfrm>
          <a:prstGeom prst="rect">
            <a:avLst/>
          </a:prstGeom>
        </p:spPr>
        <p:txBody>
          <a:bodyPr wrap="square">
            <a:spAutoFit/>
          </a:bodyPr>
          <a:lstStyle/>
          <a:p>
            <a:pPr algn="just"/>
            <a:endParaRPr lang="en-US" dirty="0" smtClean="0"/>
          </a:p>
          <a:p>
            <a:pPr marL="798513" lvl="1" indent="-341313" algn="just">
              <a:buFont typeface="Wingdings" pitchFamily="2" charset="2"/>
              <a:buChar char="Ø"/>
            </a:pPr>
            <a:r>
              <a:rPr lang="en-US" sz="2400" b="1" dirty="0" smtClean="0"/>
              <a:t>An intention to engage with the task meaningfully and appropriately. Such an intention may arise from an intrinsic curiosity or from a determination to do well. </a:t>
            </a:r>
          </a:p>
          <a:p>
            <a:pPr marL="798513" lvl="1" indent="-341313" algn="just"/>
            <a:endParaRPr lang="en-US" sz="2400" b="1" dirty="0" smtClean="0"/>
          </a:p>
          <a:p>
            <a:pPr marL="798513" lvl="1" indent="-341313" algn="just">
              <a:buFont typeface="Wingdings" pitchFamily="2" charset="2"/>
              <a:buChar char="Ø"/>
            </a:pPr>
            <a:r>
              <a:rPr lang="en-US" sz="2400" b="1" dirty="0" smtClean="0"/>
              <a:t>Appropriate background knowledge .</a:t>
            </a:r>
          </a:p>
          <a:p>
            <a:pPr marL="798513" lvl="1" indent="-341313" algn="just"/>
            <a:endParaRPr lang="en-US" sz="2400" b="1" dirty="0" smtClean="0"/>
          </a:p>
          <a:p>
            <a:pPr marL="798513" lvl="1" indent="-341313" algn="just">
              <a:buFont typeface="Wingdings" pitchFamily="2" charset="2"/>
              <a:buChar char="Ø"/>
            </a:pPr>
            <a:r>
              <a:rPr lang="en-US" sz="2400" b="1" dirty="0" smtClean="0"/>
              <a:t>The ability to focus at a high conceptual level, working from first principles, which in turn requires a well-structured knowledge base. </a:t>
            </a:r>
          </a:p>
          <a:p>
            <a:pPr marL="798513" lvl="1" indent="-341313" algn="just"/>
            <a:endParaRPr lang="en-US" sz="2400" b="1" dirty="0" smtClean="0"/>
          </a:p>
          <a:p>
            <a:pPr marL="798513" lvl="1" indent="-341313" algn="just">
              <a:buFont typeface="Wingdings" pitchFamily="2" charset="2"/>
              <a:buChar char="Ø"/>
            </a:pPr>
            <a:r>
              <a:rPr lang="en-US" sz="2400" b="1" dirty="0" smtClean="0"/>
              <a:t>A genuine preference and ability for working conceptually rather than with unrelated detail.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2000"/>
                                        <p:tgtEl>
                                          <p:spTgt spid="4">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3" end="3"/>
                                            </p:txEl>
                                          </p:spTgt>
                                        </p:tgtEl>
                                        <p:attrNameLst>
                                          <p:attrName>style.visibility</p:attrName>
                                        </p:attrNameLst>
                                      </p:cBhvr>
                                      <p:to>
                                        <p:strVal val="visible"/>
                                      </p:to>
                                    </p:set>
                                    <p:animEffect transition="in" filter="fade">
                                      <p:cBhvr>
                                        <p:cTn id="10" dur="2000"/>
                                        <p:tgtEl>
                                          <p:spTgt spid="4">
                                            <p:txEl>
                                              <p:pRg st="3" end="3"/>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5" end="5"/>
                                            </p:txEl>
                                          </p:spTgt>
                                        </p:tgtEl>
                                        <p:attrNameLst>
                                          <p:attrName>style.visibility</p:attrName>
                                        </p:attrNameLst>
                                      </p:cBhvr>
                                      <p:to>
                                        <p:strVal val="visible"/>
                                      </p:to>
                                    </p:set>
                                    <p:animEffect transition="in" filter="fade">
                                      <p:cBhvr>
                                        <p:cTn id="13" dur="2000"/>
                                        <p:tgtEl>
                                          <p:spTgt spid="4">
                                            <p:txEl>
                                              <p:pRg st="5" end="5"/>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xEl>
                                              <p:pRg st="7" end="7"/>
                                            </p:txEl>
                                          </p:spTgt>
                                        </p:tgtEl>
                                        <p:attrNameLst>
                                          <p:attrName>style.visibility</p:attrName>
                                        </p:attrNameLst>
                                      </p:cBhvr>
                                      <p:to>
                                        <p:strVal val="visible"/>
                                      </p:to>
                                    </p:set>
                                    <p:animEffect transition="in" filter="fade">
                                      <p:cBhvr>
                                        <p:cTn id="16" dur="20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381000"/>
            <a:ext cx="8024120" cy="584775"/>
          </a:xfrm>
          <a:prstGeom prst="rect">
            <a:avLst/>
          </a:prstGeom>
        </p:spPr>
        <p:txBody>
          <a:bodyPr wrap="none">
            <a:spAutoFit/>
          </a:bodyPr>
          <a:lstStyle/>
          <a:p>
            <a:r>
              <a:rPr lang="en-US" sz="3200" b="1" dirty="0" smtClean="0">
                <a:solidFill>
                  <a:srgbClr val="FF0000"/>
                </a:solidFill>
              </a:rPr>
              <a:t>Deep learning from the teacher’s perspective</a:t>
            </a:r>
            <a:endParaRPr lang="en-US" sz="3200" dirty="0"/>
          </a:p>
        </p:txBody>
      </p:sp>
      <p:sp>
        <p:nvSpPr>
          <p:cNvPr id="3" name="Rectangle 2"/>
          <p:cNvSpPr/>
          <p:nvPr/>
        </p:nvSpPr>
        <p:spPr>
          <a:xfrm>
            <a:off x="1295400" y="1066800"/>
            <a:ext cx="9220200" cy="5262979"/>
          </a:xfrm>
          <a:prstGeom prst="rect">
            <a:avLst/>
          </a:prstGeom>
        </p:spPr>
        <p:txBody>
          <a:bodyPr wrap="square">
            <a:spAutoFit/>
          </a:bodyPr>
          <a:lstStyle/>
          <a:p>
            <a:endParaRPr lang="en-US" sz="2800" dirty="0" smtClean="0"/>
          </a:p>
          <a:p>
            <a:pPr marL="855663" indent="-390525" algn="just">
              <a:buFont typeface="Wingdings" pitchFamily="2" charset="2"/>
              <a:buChar char="Ø"/>
            </a:pPr>
            <a:r>
              <a:rPr lang="en-US" sz="2800" b="1" dirty="0" smtClean="0"/>
              <a:t>Teaching in such a way as to explicitly bring out the structure of the topic or subject </a:t>
            </a:r>
          </a:p>
          <a:p>
            <a:pPr marL="855663" indent="-390525" algn="just"/>
            <a:endParaRPr lang="en-US" sz="2800" b="1" dirty="0" smtClean="0"/>
          </a:p>
          <a:p>
            <a:pPr marL="855663" indent="-390525" algn="just">
              <a:buFont typeface="Wingdings" pitchFamily="2" charset="2"/>
              <a:buChar char="Ø"/>
            </a:pPr>
            <a:r>
              <a:rPr lang="en-US" sz="2800" b="1" dirty="0" smtClean="0"/>
              <a:t>Teaching to elicit an active response from students, e.g. by questioning and presenting problems, rather than teaching to expound information </a:t>
            </a:r>
          </a:p>
          <a:p>
            <a:pPr marL="855663" indent="-390525" algn="just"/>
            <a:endParaRPr lang="en-US" sz="2800" b="1" dirty="0" smtClean="0"/>
          </a:p>
          <a:p>
            <a:pPr marL="855663" indent="-390525" algn="just">
              <a:buFont typeface="Wingdings" pitchFamily="2" charset="2"/>
              <a:buChar char="Ø"/>
            </a:pPr>
            <a:r>
              <a:rPr lang="en-US" sz="2800" b="1" dirty="0" smtClean="0"/>
              <a:t>Teaching by building on what students already know </a:t>
            </a:r>
          </a:p>
          <a:p>
            <a:pPr marL="855663" indent="-390525" algn="just"/>
            <a:endParaRPr lang="en-US" sz="2800" b="1" dirty="0" smtClean="0"/>
          </a:p>
          <a:p>
            <a:pPr marL="855663" indent="-390525" algn="just">
              <a:buFont typeface="Wingdings" pitchFamily="2" charset="2"/>
              <a:buChar char="Ø"/>
            </a:pPr>
            <a:r>
              <a:rPr lang="en-US" sz="2800" b="1" dirty="0" smtClean="0"/>
              <a:t>Confronting and addressing students’ misconceptions </a:t>
            </a:r>
          </a:p>
          <a:p>
            <a:pPr marL="855663" indent="-390525" algn="just"/>
            <a:endParaRPr lang="en-US" sz="2800" b="1"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20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20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990600"/>
            <a:ext cx="9067800" cy="5693866"/>
          </a:xfrm>
          <a:prstGeom prst="rect">
            <a:avLst/>
          </a:prstGeom>
        </p:spPr>
        <p:txBody>
          <a:bodyPr wrap="square">
            <a:spAutoFit/>
          </a:bodyPr>
          <a:lstStyle/>
          <a:p>
            <a:pPr marL="855663" indent="-390525" algn="just">
              <a:buFont typeface="Wingdings" pitchFamily="2" charset="2"/>
              <a:buChar char="Ø"/>
            </a:pPr>
            <a:r>
              <a:rPr lang="en-US" sz="2800" b="1" dirty="0" smtClean="0"/>
              <a:t>Assessing for structure rather than for independent facts </a:t>
            </a:r>
          </a:p>
          <a:p>
            <a:pPr marL="855663" indent="-390525" algn="just"/>
            <a:endParaRPr lang="en-US" sz="2800" b="1" dirty="0" smtClean="0"/>
          </a:p>
          <a:p>
            <a:pPr marL="855663" indent="-390525" algn="just">
              <a:buFont typeface="Wingdings" pitchFamily="2" charset="2"/>
              <a:buChar char="Ø"/>
            </a:pPr>
            <a:r>
              <a:rPr lang="en-US" sz="2800" b="1" dirty="0" smtClean="0"/>
              <a:t>Teaching and assessing in a way that encourages a positive working atmosphere, so students can make mistakes and learn from them </a:t>
            </a:r>
          </a:p>
          <a:p>
            <a:pPr marL="855663" indent="-390525" algn="just"/>
            <a:endParaRPr lang="en-US" sz="2800" b="1" dirty="0" smtClean="0"/>
          </a:p>
          <a:p>
            <a:pPr marL="855663" indent="-390525" algn="just">
              <a:buFont typeface="Wingdings" pitchFamily="2" charset="2"/>
              <a:buChar char="Ø"/>
            </a:pPr>
            <a:r>
              <a:rPr lang="en-US" sz="2800" b="1" dirty="0" err="1" smtClean="0"/>
              <a:t>Emphasising</a:t>
            </a:r>
            <a:r>
              <a:rPr lang="en-US" sz="2800" b="1" dirty="0" smtClean="0"/>
              <a:t> depth of learning rather than breadth of coverage </a:t>
            </a:r>
          </a:p>
          <a:p>
            <a:pPr marL="855663" indent="-390525" algn="just"/>
            <a:endParaRPr lang="en-US" sz="2800" b="1" dirty="0" smtClean="0"/>
          </a:p>
          <a:p>
            <a:pPr marL="855663" indent="-390525" algn="just">
              <a:buFont typeface="Wingdings" pitchFamily="2" charset="2"/>
              <a:buChar char="Ø"/>
            </a:pPr>
            <a:r>
              <a:rPr lang="en-US" sz="2800" b="1" dirty="0" smtClean="0"/>
              <a:t>Using teaching and assessment methods that support the explicit aims and intended outcomes of the course </a:t>
            </a:r>
          </a:p>
        </p:txBody>
      </p:sp>
      <p:sp>
        <p:nvSpPr>
          <p:cNvPr id="3" name="Rectangle 2"/>
          <p:cNvSpPr/>
          <p:nvPr/>
        </p:nvSpPr>
        <p:spPr>
          <a:xfrm>
            <a:off x="838200" y="381000"/>
            <a:ext cx="8024120" cy="584775"/>
          </a:xfrm>
          <a:prstGeom prst="rect">
            <a:avLst/>
          </a:prstGeom>
        </p:spPr>
        <p:txBody>
          <a:bodyPr wrap="none">
            <a:spAutoFit/>
          </a:bodyPr>
          <a:lstStyle/>
          <a:p>
            <a:r>
              <a:rPr lang="en-US" sz="3200" b="1" dirty="0" smtClean="0">
                <a:solidFill>
                  <a:srgbClr val="FF0000"/>
                </a:solidFill>
              </a:rPr>
              <a:t>Deep learning from the teacher’s perspective</a:t>
            </a:r>
            <a:endParaRPr lang="en-US" sz="32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1295400"/>
            <a:ext cx="9144000" cy="5262979"/>
          </a:xfrm>
          <a:prstGeom prst="rect">
            <a:avLst/>
          </a:prstGeom>
        </p:spPr>
        <p:txBody>
          <a:bodyPr wrap="square">
            <a:spAutoFit/>
          </a:bodyPr>
          <a:lstStyle/>
          <a:p>
            <a:pPr marL="914400" indent="-449263" algn="just">
              <a:buFont typeface="Wingdings" pitchFamily="2" charset="2"/>
              <a:buChar char="Ø"/>
            </a:pPr>
            <a:r>
              <a:rPr lang="en-US" sz="2400" b="1" dirty="0" smtClean="0"/>
              <a:t>In this approach learners </a:t>
            </a:r>
            <a:r>
              <a:rPr lang="en-US" sz="2400" b="1" dirty="0" err="1" smtClean="0"/>
              <a:t>organise</a:t>
            </a:r>
            <a:r>
              <a:rPr lang="en-US" sz="2400" b="1" dirty="0" smtClean="0"/>
              <a:t> their learning with the objective of achieving a high or positive outcome. </a:t>
            </a:r>
          </a:p>
          <a:p>
            <a:pPr marL="914400" indent="-449263" algn="just">
              <a:buFont typeface="Wingdings" pitchFamily="2" charset="2"/>
              <a:buChar char="Ø"/>
            </a:pPr>
            <a:endParaRPr lang="en-US" sz="2400" b="1" dirty="0" smtClean="0"/>
          </a:p>
          <a:p>
            <a:pPr marL="914400" indent="-449263" algn="just">
              <a:buFont typeface="Wingdings" pitchFamily="2" charset="2"/>
              <a:buChar char="Ø"/>
            </a:pPr>
            <a:r>
              <a:rPr lang="en-US" sz="2400" b="1" dirty="0" smtClean="0"/>
              <a:t>Strategic learning can involve a combination of both deep and surface learning strategies depending on the tasks at hand. </a:t>
            </a:r>
          </a:p>
          <a:p>
            <a:pPr marL="914400" indent="-449263" algn="just">
              <a:buFont typeface="Wingdings" pitchFamily="2" charset="2"/>
              <a:buChar char="Ø"/>
            </a:pPr>
            <a:endParaRPr lang="en-US" sz="2400" b="1" dirty="0" smtClean="0"/>
          </a:p>
          <a:p>
            <a:pPr marL="914400" indent="-449263" algn="just">
              <a:buFont typeface="Wingdings" pitchFamily="2" charset="2"/>
              <a:buChar char="Ø"/>
            </a:pPr>
            <a:r>
              <a:rPr lang="en-US" sz="2400" b="1" dirty="0" smtClean="0"/>
              <a:t>There are times in a learner’s life when it may serve them to be a strategic learner, for example, when they have large chunks of information to learn or when they are time-poor. </a:t>
            </a:r>
          </a:p>
          <a:p>
            <a:pPr marL="914400" indent="-449263" algn="just">
              <a:buFont typeface="Wingdings" pitchFamily="2" charset="2"/>
              <a:buChar char="Ø"/>
            </a:pPr>
            <a:endParaRPr lang="en-US" sz="2400" b="1" dirty="0" smtClean="0"/>
          </a:p>
          <a:p>
            <a:pPr marL="914400" indent="-449263" algn="just">
              <a:buFont typeface="Wingdings" pitchFamily="2" charset="2"/>
              <a:buChar char="Ø"/>
            </a:pPr>
            <a:r>
              <a:rPr lang="en-US" sz="2400" b="1" dirty="0" smtClean="0"/>
              <a:t>Strategic learning when closely allied with deep approaches to learning can deliver both success and good understanding of a subject</a:t>
            </a:r>
            <a:r>
              <a:rPr lang="en-US" sz="1600" b="1" dirty="0" smtClean="0"/>
              <a:t>.</a:t>
            </a:r>
            <a:endParaRPr lang="en-US" dirty="0"/>
          </a:p>
        </p:txBody>
      </p:sp>
      <p:sp>
        <p:nvSpPr>
          <p:cNvPr id="3" name="Rectangle 2"/>
          <p:cNvSpPr/>
          <p:nvPr/>
        </p:nvSpPr>
        <p:spPr>
          <a:xfrm>
            <a:off x="1371600" y="457200"/>
            <a:ext cx="3421129" cy="584775"/>
          </a:xfrm>
          <a:prstGeom prst="rect">
            <a:avLst/>
          </a:prstGeom>
        </p:spPr>
        <p:txBody>
          <a:bodyPr wrap="none">
            <a:spAutoFit/>
          </a:bodyPr>
          <a:lstStyle/>
          <a:p>
            <a:r>
              <a:rPr lang="en-US" sz="3200" b="1" dirty="0" smtClean="0">
                <a:solidFill>
                  <a:srgbClr val="FF0000"/>
                </a:solidFill>
              </a:rPr>
              <a:t>Strategic learning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20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20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fade">
                                      <p:cBhvr>
                                        <p:cTn id="22" dur="20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609600" y="1219200"/>
          <a:ext cx="9982200" cy="5120639"/>
        </p:xfrm>
        <a:graphic>
          <a:graphicData uri="http://schemas.openxmlformats.org/drawingml/2006/table">
            <a:tbl>
              <a:tblPr firstRow="1" bandRow="1">
                <a:tableStyleId>{5940675A-B579-460E-94D1-54222C63F5DA}</a:tableStyleId>
              </a:tblPr>
              <a:tblGrid>
                <a:gridCol w="3327400"/>
                <a:gridCol w="3327400"/>
                <a:gridCol w="3327400"/>
              </a:tblGrid>
              <a:tr h="533399">
                <a:tc>
                  <a:txBody>
                    <a:bodyPr/>
                    <a:lstStyle/>
                    <a:p>
                      <a:pPr algn="ctr"/>
                      <a:r>
                        <a:rPr lang="en-US" sz="2400" b="1" baseline="0" dirty="0" smtClean="0">
                          <a:solidFill>
                            <a:srgbClr val="0000FF"/>
                          </a:solidFill>
                          <a:latin typeface="+mj-lt"/>
                        </a:rPr>
                        <a:t>Surface learning 	</a:t>
                      </a:r>
                    </a:p>
                  </a:txBody>
                  <a:tcPr/>
                </a:tc>
                <a:tc>
                  <a:txBody>
                    <a:bodyPr/>
                    <a:lstStyle/>
                    <a:p>
                      <a:pPr algn="ctr"/>
                      <a:r>
                        <a:rPr lang="en-US" sz="2400" b="1" baseline="0" dirty="0" smtClean="0">
                          <a:solidFill>
                            <a:srgbClr val="0000FF"/>
                          </a:solidFill>
                          <a:latin typeface="+mj-lt"/>
                        </a:rPr>
                        <a:t>Deep learning 	</a:t>
                      </a:r>
                    </a:p>
                  </a:txBody>
                  <a:tcPr/>
                </a:tc>
                <a:tc>
                  <a:txBody>
                    <a:bodyPr/>
                    <a:lstStyle/>
                    <a:p>
                      <a:pPr algn="ctr"/>
                      <a:r>
                        <a:rPr lang="en-US" sz="2400" b="1" baseline="0" dirty="0" smtClean="0">
                          <a:solidFill>
                            <a:srgbClr val="0000FF"/>
                          </a:solidFill>
                          <a:latin typeface="+mj-lt"/>
                        </a:rPr>
                        <a:t>Strategic learning 	</a:t>
                      </a:r>
                    </a:p>
                  </a:txBody>
                  <a:tcPr/>
                </a:tc>
              </a:tr>
              <a:tr h="609600">
                <a:tc>
                  <a:txBody>
                    <a:bodyPr/>
                    <a:lstStyle/>
                    <a:p>
                      <a:r>
                        <a:rPr lang="en-US" b="1" dirty="0" smtClean="0"/>
                        <a:t>Try to learn in order to repeat what</a:t>
                      </a:r>
                      <a:r>
                        <a:rPr lang="en-US" b="1" baseline="0" dirty="0" smtClean="0"/>
                        <a:t> </a:t>
                      </a:r>
                      <a:r>
                        <a:rPr lang="en-US" b="1" dirty="0" smtClean="0"/>
                        <a:t>they have learned</a:t>
                      </a:r>
                      <a:endParaRPr lang="en-US" b="1" dirty="0"/>
                    </a:p>
                  </a:txBody>
                  <a:tcPr/>
                </a:tc>
                <a:tc>
                  <a:txBody>
                    <a:bodyPr/>
                    <a:lstStyle/>
                    <a:p>
                      <a:r>
                        <a:rPr lang="en-US" b="1" dirty="0" smtClean="0"/>
                        <a:t>Actively seek to understand the</a:t>
                      </a:r>
                    </a:p>
                    <a:p>
                      <a:r>
                        <a:rPr lang="en-US" b="1" dirty="0" smtClean="0"/>
                        <a:t>material/the subject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Intend to obtain high grades</a:t>
                      </a:r>
                    </a:p>
                    <a:p>
                      <a:endParaRPr lang="en-US" b="1" dirty="0"/>
                    </a:p>
                  </a:txBody>
                  <a:tcPr/>
                </a:tc>
              </a:tr>
              <a:tr h="873858">
                <a:tc>
                  <a:txBody>
                    <a:bodyPr/>
                    <a:lstStyle/>
                    <a:p>
                      <a:r>
                        <a:rPr lang="en-US" sz="1800" b="1" kern="1200" baseline="0" dirty="0" err="1" smtClean="0">
                          <a:solidFill>
                            <a:schemeClr val="tx1"/>
                          </a:solidFill>
                          <a:latin typeface="+mn-lt"/>
                          <a:ea typeface="+mn-ea"/>
                          <a:cs typeface="+mn-cs"/>
                        </a:rPr>
                        <a:t>Memorise</a:t>
                      </a:r>
                      <a:r>
                        <a:rPr lang="en-US" sz="1800" b="1" kern="1200" baseline="0" dirty="0" smtClean="0">
                          <a:solidFill>
                            <a:schemeClr val="tx1"/>
                          </a:solidFill>
                          <a:latin typeface="+mn-lt"/>
                          <a:ea typeface="+mn-ea"/>
                          <a:cs typeface="+mn-cs"/>
                        </a:rPr>
                        <a:t> information needed for assessments </a:t>
                      </a:r>
                      <a:endParaRPr lang="en-US"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kern="1200" baseline="0" dirty="0" smtClean="0">
                          <a:solidFill>
                            <a:schemeClr val="tx1"/>
                          </a:solidFill>
                          <a:latin typeface="+mn-lt"/>
                          <a:ea typeface="+mn-ea"/>
                          <a:cs typeface="+mn-cs"/>
                        </a:rPr>
                        <a:t>Interact vigorously with the content 			</a:t>
                      </a:r>
                    </a:p>
                  </a:txBody>
                  <a:tcPr/>
                </a:tc>
                <a:tc>
                  <a:txBody>
                    <a:bodyPr/>
                    <a:lstStyle/>
                    <a:p>
                      <a:r>
                        <a:rPr lang="en-US" sz="1800" b="1" kern="1200" baseline="0" dirty="0" err="1" smtClean="0">
                          <a:solidFill>
                            <a:schemeClr val="tx1"/>
                          </a:solidFill>
                          <a:latin typeface="+mn-lt"/>
                          <a:ea typeface="+mn-ea"/>
                          <a:cs typeface="+mn-cs"/>
                        </a:rPr>
                        <a:t>Organise</a:t>
                      </a:r>
                      <a:r>
                        <a:rPr lang="en-US" sz="1800" b="1" kern="1200" baseline="0" dirty="0" smtClean="0">
                          <a:solidFill>
                            <a:schemeClr val="tx1"/>
                          </a:solidFill>
                          <a:latin typeface="+mn-lt"/>
                          <a:ea typeface="+mn-ea"/>
                          <a:cs typeface="+mn-cs"/>
                        </a:rPr>
                        <a:t> their time and distribute their effort to greatest effect </a:t>
                      </a:r>
                      <a:endParaRPr lang="en-US" b="1" dirty="0"/>
                    </a:p>
                  </a:txBody>
                  <a:tcPr/>
                </a:tc>
              </a:tr>
              <a:tr h="883920">
                <a:tc>
                  <a:txBody>
                    <a:bodyPr/>
                    <a:lstStyle/>
                    <a:p>
                      <a:r>
                        <a:rPr lang="en-US" sz="1800" b="1" kern="1200" baseline="0" dirty="0" smtClean="0">
                          <a:solidFill>
                            <a:schemeClr val="tx1"/>
                          </a:solidFill>
                          <a:latin typeface="+mn-lt"/>
                          <a:ea typeface="+mn-ea"/>
                          <a:cs typeface="+mn-cs"/>
                        </a:rPr>
                        <a:t>Take a narrow view and concentrate on detail </a:t>
                      </a:r>
                      <a:endParaRPr lang="en-US"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kern="1200" baseline="0" dirty="0" smtClean="0">
                          <a:solidFill>
                            <a:schemeClr val="tx1"/>
                          </a:solidFill>
                          <a:latin typeface="+mn-lt"/>
                          <a:ea typeface="+mn-ea"/>
                          <a:cs typeface="+mn-cs"/>
                        </a:rPr>
                        <a:t>Make use of evidence, inquiry and evaluation 		</a:t>
                      </a:r>
                    </a:p>
                  </a:txBody>
                  <a:tcPr/>
                </a:tc>
                <a:tc>
                  <a:txBody>
                    <a:bodyPr/>
                    <a:lstStyle/>
                    <a:p>
                      <a:r>
                        <a:rPr lang="en-US" sz="1800" b="1" kern="1200" baseline="0" dirty="0" smtClean="0">
                          <a:solidFill>
                            <a:schemeClr val="tx1"/>
                          </a:solidFill>
                          <a:latin typeface="+mn-lt"/>
                          <a:ea typeface="+mn-ea"/>
                          <a:cs typeface="+mn-cs"/>
                        </a:rPr>
                        <a:t>Ensure that the conditions and materials for studying are appropriate 	</a:t>
                      </a:r>
                      <a:endParaRPr lang="en-US" b="1" dirty="0"/>
                    </a:p>
                  </a:txBody>
                  <a:tcPr/>
                </a:tc>
              </a:tr>
              <a:tr h="655320">
                <a:tc>
                  <a:txBody>
                    <a:bodyPr/>
                    <a:lstStyle/>
                    <a:p>
                      <a:r>
                        <a:rPr lang="en-US" sz="1800" b="1" kern="1200" baseline="0" dirty="0" smtClean="0">
                          <a:solidFill>
                            <a:schemeClr val="tx1"/>
                          </a:solidFill>
                          <a:latin typeface="+mn-lt"/>
                          <a:ea typeface="+mn-ea"/>
                          <a:cs typeface="+mn-cs"/>
                        </a:rPr>
                        <a:t>Fail to distinguish principles from examples 	</a:t>
                      </a:r>
                      <a:endParaRPr lang="en-US"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kern="1200" baseline="0" dirty="0" smtClean="0">
                          <a:solidFill>
                            <a:schemeClr val="tx1"/>
                          </a:solidFill>
                          <a:latin typeface="+mn-lt"/>
                          <a:ea typeface="+mn-ea"/>
                          <a:cs typeface="+mn-cs"/>
                        </a:rPr>
                        <a:t>Relate new ideas to previous knowledge 	</a:t>
                      </a:r>
                    </a:p>
                  </a:txBody>
                  <a:tcPr/>
                </a:tc>
                <a:tc>
                  <a:txBody>
                    <a:bodyPr/>
                    <a:lstStyle/>
                    <a:p>
                      <a:r>
                        <a:rPr lang="en-US" sz="1800" b="1" kern="1200" baseline="0" dirty="0" smtClean="0">
                          <a:solidFill>
                            <a:schemeClr val="tx1"/>
                          </a:solidFill>
                          <a:latin typeface="+mn-lt"/>
                          <a:ea typeface="+mn-ea"/>
                          <a:cs typeface="+mn-cs"/>
                        </a:rPr>
                        <a:t>Use previous exam papers and assessments to predict questions</a:t>
                      </a:r>
                      <a:endParaRPr lang="en-US" b="1" dirty="0"/>
                    </a:p>
                  </a:txBody>
                  <a:tcPr/>
                </a:tc>
              </a:tr>
              <a:tr h="609600">
                <a:tc>
                  <a:txBody>
                    <a:bodyPr/>
                    <a:lstStyle/>
                    <a:p>
                      <a:r>
                        <a:rPr lang="en-US" sz="1800" b="1" kern="1200" baseline="0" dirty="0" smtClean="0">
                          <a:solidFill>
                            <a:schemeClr val="tx1"/>
                          </a:solidFill>
                          <a:latin typeface="+mn-lt"/>
                          <a:ea typeface="+mn-ea"/>
                          <a:cs typeface="+mn-cs"/>
                        </a:rPr>
                        <a:t>Tend to stick closely to the course requirements </a:t>
                      </a:r>
                      <a:endParaRPr lang="en-US"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kern="1200" baseline="0" dirty="0" smtClean="0">
                          <a:solidFill>
                            <a:schemeClr val="tx1"/>
                          </a:solidFill>
                          <a:latin typeface="+mn-lt"/>
                          <a:ea typeface="+mn-ea"/>
                          <a:cs typeface="+mn-cs"/>
                        </a:rPr>
                        <a:t>Tend to read and study beyond the course requirements 	</a:t>
                      </a:r>
                    </a:p>
                  </a:txBody>
                  <a:tcPr/>
                </a:tc>
                <a:tc>
                  <a:txBody>
                    <a:bodyPr/>
                    <a:lstStyle/>
                    <a:p>
                      <a:r>
                        <a:rPr lang="en-US" sz="1800" b="1" kern="1200" baseline="0" dirty="0" smtClean="0">
                          <a:solidFill>
                            <a:schemeClr val="tx1"/>
                          </a:solidFill>
                          <a:latin typeface="+mn-lt"/>
                          <a:ea typeface="+mn-ea"/>
                          <a:cs typeface="+mn-cs"/>
                        </a:rPr>
                        <a:t>Use marking criteria carefully 	</a:t>
                      </a:r>
                      <a:endParaRPr lang="en-US" b="1" dirty="0"/>
                    </a:p>
                  </a:txBody>
                  <a:tcPr/>
                </a:tc>
              </a:tr>
              <a:tr h="350520">
                <a:tc>
                  <a:txBody>
                    <a:bodyPr/>
                    <a:lstStyle/>
                    <a:p>
                      <a:pPr>
                        <a:lnSpc>
                          <a:spcPct val="100000"/>
                        </a:lnSpc>
                      </a:pPr>
                      <a:r>
                        <a:rPr lang="en-US" sz="2400" b="1" kern="1200" baseline="0" dirty="0" smtClean="0">
                          <a:solidFill>
                            <a:srgbClr val="FF0000"/>
                          </a:solidFill>
                          <a:latin typeface="+mn-lt"/>
                          <a:ea typeface="+mn-ea"/>
                          <a:cs typeface="+mn-cs"/>
                        </a:rPr>
                        <a:t>Are motivated by fear of failure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kern="1200" baseline="0" dirty="0" smtClean="0">
                          <a:solidFill>
                            <a:srgbClr val="FF0000"/>
                          </a:solidFill>
                          <a:latin typeface="+mn-lt"/>
                          <a:ea typeface="+mn-ea"/>
                          <a:cs typeface="+mn-cs"/>
                        </a:rPr>
                        <a:t>Are motivated by interest 	</a:t>
                      </a:r>
                    </a:p>
                  </a:txBody>
                  <a:tcPr/>
                </a:tc>
                <a:tc>
                  <a:txBody>
                    <a:bodyPr/>
                    <a:lstStyle/>
                    <a:p>
                      <a:pPr>
                        <a:lnSpc>
                          <a:spcPct val="100000"/>
                        </a:lnSpc>
                      </a:pPr>
                      <a:endParaRPr lang="en-US" b="1" dirty="0" smtClean="0"/>
                    </a:p>
                  </a:txBody>
                  <a:tcPr/>
                </a:tc>
              </a:tr>
            </a:tbl>
          </a:graphicData>
        </a:graphic>
      </p:graphicFrame>
      <p:sp>
        <p:nvSpPr>
          <p:cNvPr id="5" name="TextBox 4"/>
          <p:cNvSpPr txBox="1"/>
          <p:nvPr/>
        </p:nvSpPr>
        <p:spPr>
          <a:xfrm>
            <a:off x="533400" y="304800"/>
            <a:ext cx="9982200" cy="584775"/>
          </a:xfrm>
          <a:prstGeom prst="rect">
            <a:avLst/>
          </a:prstGeom>
          <a:noFill/>
        </p:spPr>
        <p:txBody>
          <a:bodyPr wrap="square" rtlCol="0">
            <a:spAutoFit/>
          </a:bodyPr>
          <a:lstStyle/>
          <a:p>
            <a:r>
              <a:rPr lang="en-US" sz="3200" b="1" dirty="0" smtClean="0">
                <a:solidFill>
                  <a:srgbClr val="FF0000"/>
                </a:solidFill>
              </a:rPr>
              <a:t>Three approaches to learning</a:t>
            </a:r>
            <a:endParaRPr lang="en-US" sz="3200" b="1" dirty="0">
              <a:solidFill>
                <a:srgbClr val="FF0000"/>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2579" name="Picture 3"/>
          <p:cNvPicPr>
            <a:picLocks noChangeAspect="1" noChangeArrowheads="1"/>
          </p:cNvPicPr>
          <p:nvPr/>
        </p:nvPicPr>
        <p:blipFill>
          <a:blip r:embed="rId2">
            <a:lum bright="-30000"/>
          </a:blip>
          <a:srcRect/>
          <a:stretch>
            <a:fillRect/>
          </a:stretch>
        </p:blipFill>
        <p:spPr bwMode="auto">
          <a:xfrm>
            <a:off x="0" y="1143000"/>
            <a:ext cx="10972800" cy="2714625"/>
          </a:xfrm>
          <a:prstGeom prst="rect">
            <a:avLst/>
          </a:prstGeom>
          <a:noFill/>
          <a:ln w="9525">
            <a:noFill/>
            <a:miter lim="800000"/>
            <a:headEnd/>
            <a:tailEnd/>
          </a:ln>
          <a:effectLst/>
        </p:spPr>
      </p:pic>
      <p:pic>
        <p:nvPicPr>
          <p:cNvPr id="152580" name="Picture 4"/>
          <p:cNvPicPr>
            <a:picLocks noChangeAspect="1" noChangeArrowheads="1"/>
          </p:cNvPicPr>
          <p:nvPr/>
        </p:nvPicPr>
        <p:blipFill>
          <a:blip r:embed="rId3">
            <a:lum bright="-10000" contrast="40000"/>
          </a:blip>
          <a:srcRect/>
          <a:stretch>
            <a:fillRect/>
          </a:stretch>
        </p:blipFill>
        <p:spPr bwMode="auto">
          <a:xfrm>
            <a:off x="0" y="4114800"/>
            <a:ext cx="10972800" cy="108108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02" name="Picture 2"/>
          <p:cNvPicPr>
            <a:picLocks noChangeAspect="1" noChangeArrowheads="1"/>
          </p:cNvPicPr>
          <p:nvPr/>
        </p:nvPicPr>
        <p:blipFill>
          <a:blip r:embed="rId2">
            <a:lum bright="-20000" contrast="40000"/>
          </a:blip>
          <a:srcRect/>
          <a:stretch>
            <a:fillRect/>
          </a:stretch>
        </p:blipFill>
        <p:spPr bwMode="auto">
          <a:xfrm>
            <a:off x="457200" y="304800"/>
            <a:ext cx="9471299" cy="6248400"/>
          </a:xfrm>
          <a:prstGeom prst="rect">
            <a:avLst/>
          </a:prstGeom>
          <a:noFill/>
          <a:ln w="9525">
            <a:noFill/>
            <a:miter lim="800000"/>
            <a:headEnd/>
            <a:tailEnd/>
          </a:ln>
          <a:effectLst/>
        </p:spPr>
      </p:pic>
      <p:sp>
        <p:nvSpPr>
          <p:cNvPr id="3" name="TextBox 2"/>
          <p:cNvSpPr txBox="1"/>
          <p:nvPr/>
        </p:nvSpPr>
        <p:spPr>
          <a:xfrm>
            <a:off x="152400" y="6477000"/>
            <a:ext cx="3886200" cy="369332"/>
          </a:xfrm>
          <a:prstGeom prst="rect">
            <a:avLst/>
          </a:prstGeom>
          <a:noFill/>
        </p:spPr>
        <p:txBody>
          <a:bodyPr wrap="square" rtlCol="0">
            <a:spAutoFit/>
          </a:bodyPr>
          <a:lstStyle/>
          <a:p>
            <a:r>
              <a:rPr lang="en-US" b="1" dirty="0" smtClean="0"/>
              <a:t>After Hattie and </a:t>
            </a:r>
            <a:r>
              <a:rPr lang="en-US" b="1" dirty="0" err="1" smtClean="0"/>
              <a:t>Donoghue</a:t>
            </a:r>
            <a:r>
              <a:rPr lang="en-US" b="1" dirty="0" smtClean="0"/>
              <a:t> (2016)</a:t>
            </a:r>
            <a:endParaRPr lang="en-US"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38200" y="1447800"/>
            <a:ext cx="9692640" cy="4801314"/>
          </a:xfrm>
          <a:prstGeom prst="rect">
            <a:avLst/>
          </a:prstGeom>
          <a:noFill/>
        </p:spPr>
        <p:txBody>
          <a:bodyPr wrap="square" rtlCol="0">
            <a:spAutoFit/>
          </a:bodyPr>
          <a:lstStyle/>
          <a:p>
            <a:pPr algn="just"/>
            <a:endParaRPr lang="en-US" b="1" dirty="0" smtClean="0">
              <a:latin typeface="Times New Roman" pitchFamily="18" charset="0"/>
              <a:cs typeface="Times New Roman" pitchFamily="18" charset="0"/>
            </a:endParaRPr>
          </a:p>
          <a:p>
            <a:pPr algn="just"/>
            <a:r>
              <a:rPr lang="en-US" sz="2800" b="1" dirty="0" smtClean="0">
                <a:solidFill>
                  <a:srgbClr val="0000FF"/>
                </a:solidFill>
                <a:latin typeface="Times New Roman" pitchFamily="18" charset="0"/>
                <a:cs typeface="Times New Roman" pitchFamily="18" charset="0"/>
              </a:rPr>
              <a:t>Seven major goals</a:t>
            </a:r>
          </a:p>
          <a:p>
            <a:pPr algn="just"/>
            <a:endParaRPr lang="en-US" b="1" dirty="0" smtClean="0">
              <a:latin typeface="Times New Roman" pitchFamily="18" charset="0"/>
              <a:cs typeface="Times New Roman" pitchFamily="18" charset="0"/>
            </a:endParaRPr>
          </a:p>
          <a:p>
            <a:pPr marL="403225" indent="-403225" algn="just">
              <a:buFont typeface="Wingdings" pitchFamily="2" charset="2"/>
              <a:buChar char="Ø"/>
            </a:pPr>
            <a:r>
              <a:rPr lang="en-US" sz="2800" b="1" dirty="0" smtClean="0">
                <a:latin typeface="Times New Roman" pitchFamily="18" charset="0"/>
                <a:cs typeface="Times New Roman" pitchFamily="18" charset="0"/>
              </a:rPr>
              <a:t>Achieving competence</a:t>
            </a:r>
          </a:p>
          <a:p>
            <a:pPr marL="403225" indent="-403225" algn="just">
              <a:buFont typeface="Wingdings" pitchFamily="2" charset="2"/>
              <a:buChar char="Ø"/>
            </a:pPr>
            <a:endParaRPr lang="en-US" sz="2800" b="1" dirty="0" smtClean="0">
              <a:latin typeface="Times New Roman" pitchFamily="18" charset="0"/>
              <a:cs typeface="Times New Roman" pitchFamily="18" charset="0"/>
            </a:endParaRPr>
          </a:p>
          <a:p>
            <a:pPr marL="403225" indent="-403225" algn="just">
              <a:buFont typeface="Wingdings" pitchFamily="2" charset="2"/>
              <a:buChar char="Ø"/>
            </a:pPr>
            <a:r>
              <a:rPr lang="en-US" sz="2800" b="1" dirty="0" smtClean="0">
                <a:latin typeface="Times New Roman" pitchFamily="18" charset="0"/>
                <a:cs typeface="Times New Roman" pitchFamily="18" charset="0"/>
              </a:rPr>
              <a:t>Managing Emotions (including those that interfere with learning such as anger, anxiety, hopelessness and those that enable learning such as optimism, hopefulness)</a:t>
            </a:r>
          </a:p>
          <a:p>
            <a:pPr marL="403225" indent="-403225" algn="just">
              <a:buFont typeface="Wingdings" pitchFamily="2" charset="2"/>
              <a:buChar char="Ø"/>
            </a:pPr>
            <a:endParaRPr lang="en-US" sz="2800" b="1" dirty="0" smtClean="0">
              <a:latin typeface="Times New Roman" pitchFamily="18" charset="0"/>
              <a:cs typeface="Times New Roman" pitchFamily="18" charset="0"/>
            </a:endParaRPr>
          </a:p>
          <a:p>
            <a:pPr marL="403225" indent="-403225" algn="just">
              <a:buFont typeface="Wingdings" pitchFamily="2" charset="2"/>
              <a:buChar char="Ø"/>
            </a:pPr>
            <a:r>
              <a:rPr lang="en-US" sz="2800" b="1" dirty="0" smtClean="0">
                <a:latin typeface="Times New Roman" pitchFamily="18" charset="0"/>
                <a:cs typeface="Times New Roman" pitchFamily="18" charset="0"/>
              </a:rPr>
              <a:t>Mature interpersonal relations (such as respecting differences and working with peers)</a:t>
            </a:r>
          </a:p>
          <a:p>
            <a:pPr algn="just"/>
            <a:endParaRPr lang="en-US" b="1" dirty="0" smtClean="0">
              <a:latin typeface="Times New Roman" pitchFamily="18" charset="0"/>
              <a:cs typeface="Times New Roman" pitchFamily="18" charset="0"/>
            </a:endParaRPr>
          </a:p>
        </p:txBody>
      </p:sp>
      <p:sp>
        <p:nvSpPr>
          <p:cNvPr id="4" name="Rectangle 3"/>
          <p:cNvSpPr/>
          <p:nvPr/>
        </p:nvSpPr>
        <p:spPr>
          <a:xfrm>
            <a:off x="838200" y="685800"/>
            <a:ext cx="5982279" cy="584775"/>
          </a:xfrm>
          <a:prstGeom prst="rect">
            <a:avLst/>
          </a:prstGeom>
        </p:spPr>
        <p:txBody>
          <a:bodyPr wrap="none">
            <a:spAutoFit/>
          </a:bodyPr>
          <a:lstStyle/>
          <a:p>
            <a:pPr algn="just"/>
            <a:r>
              <a:rPr lang="en-US" sz="3200" b="1" dirty="0" smtClean="0">
                <a:solidFill>
                  <a:srgbClr val="FF0000"/>
                </a:solidFill>
                <a:latin typeface="Times New Roman" pitchFamily="18" charset="0"/>
                <a:cs typeface="Times New Roman" pitchFamily="18" charset="0"/>
              </a:rPr>
              <a:t>Major goals of higher education?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20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20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85800" y="1066800"/>
            <a:ext cx="9677400" cy="4893647"/>
          </a:xfrm>
          <a:prstGeom prst="rect">
            <a:avLst/>
          </a:prstGeom>
        </p:spPr>
        <p:txBody>
          <a:bodyPr wrap="square">
            <a:spAutoFit/>
          </a:bodyPr>
          <a:lstStyle/>
          <a:p>
            <a:pPr algn="just"/>
            <a:r>
              <a:rPr lang="en-US" sz="2400" b="1" dirty="0" smtClean="0"/>
              <a:t>The model proposes that it is worthwhile to develop the </a:t>
            </a:r>
            <a:r>
              <a:rPr lang="en-US" sz="2400" b="1" i="1" dirty="0" smtClean="0">
                <a:solidFill>
                  <a:srgbClr val="0000FF"/>
                </a:solidFill>
              </a:rPr>
              <a:t>skill</a:t>
            </a:r>
            <a:r>
              <a:rPr lang="en-US" sz="2400" b="1" dirty="0" smtClean="0"/>
              <a:t>, </a:t>
            </a:r>
            <a:r>
              <a:rPr lang="en-US" sz="2400" b="1" i="1" dirty="0" smtClean="0">
                <a:solidFill>
                  <a:srgbClr val="0000FF"/>
                </a:solidFill>
              </a:rPr>
              <a:t>will</a:t>
            </a:r>
            <a:r>
              <a:rPr lang="en-US" sz="2400" b="1" dirty="0" smtClean="0"/>
              <a:t> and </a:t>
            </a:r>
            <a:r>
              <a:rPr lang="en-US" sz="2400" b="1" i="1" dirty="0" smtClean="0">
                <a:solidFill>
                  <a:srgbClr val="0000FF"/>
                </a:solidFill>
              </a:rPr>
              <a:t>thrill</a:t>
            </a:r>
            <a:r>
              <a:rPr lang="en-US" sz="2400" b="1" dirty="0" smtClean="0"/>
              <a:t> of learning, and that there are many </a:t>
            </a:r>
            <a:r>
              <a:rPr lang="en-US" sz="2400" b="1" i="1" dirty="0" smtClean="0">
                <a:solidFill>
                  <a:srgbClr val="0000FF"/>
                </a:solidFill>
              </a:rPr>
              <a:t>powerful strategies </a:t>
            </a:r>
            <a:r>
              <a:rPr lang="en-US" sz="2400" b="1" dirty="0" smtClean="0"/>
              <a:t>for learning. </a:t>
            </a:r>
          </a:p>
          <a:p>
            <a:pPr algn="just"/>
            <a:endParaRPr lang="en-US" sz="2400" b="1" dirty="0" smtClean="0"/>
          </a:p>
          <a:p>
            <a:pPr algn="just"/>
            <a:r>
              <a:rPr lang="en-US" sz="2400" b="1" dirty="0" smtClean="0"/>
              <a:t>Students can be taught these strategies (</a:t>
            </a:r>
            <a:r>
              <a:rPr lang="en-US" sz="2400" b="1" i="1" dirty="0" smtClean="0">
                <a:solidFill>
                  <a:srgbClr val="0000FF"/>
                </a:solidFill>
              </a:rPr>
              <a:t>declarative knowledge</a:t>
            </a:r>
            <a:r>
              <a:rPr lang="en-US" sz="2400" b="1" dirty="0" smtClean="0"/>
              <a:t>), how to use them (</a:t>
            </a:r>
            <a:r>
              <a:rPr lang="en-US" sz="2400" b="1" i="1" dirty="0" smtClean="0">
                <a:solidFill>
                  <a:srgbClr val="0000FF"/>
                </a:solidFill>
              </a:rPr>
              <a:t>procedural knowledge</a:t>
            </a:r>
            <a:r>
              <a:rPr lang="en-US" sz="2400" b="1" dirty="0" smtClean="0"/>
              <a:t>), under what conditions it may be more or less useful to apply them (</a:t>
            </a:r>
            <a:r>
              <a:rPr lang="en-US" sz="2400" b="1" i="1" dirty="0" smtClean="0">
                <a:solidFill>
                  <a:srgbClr val="0000FF"/>
                </a:solidFill>
              </a:rPr>
              <a:t>conditional knowledge</a:t>
            </a:r>
            <a:r>
              <a:rPr lang="en-US" sz="2400" b="1" dirty="0" smtClean="0"/>
              <a:t>) and how to evaluate them. </a:t>
            </a:r>
          </a:p>
          <a:p>
            <a:pPr algn="just"/>
            <a:endParaRPr lang="en-US" sz="2400" b="1" dirty="0" smtClean="0"/>
          </a:p>
          <a:p>
            <a:pPr algn="just"/>
            <a:r>
              <a:rPr lang="en-US" sz="2400" b="1" dirty="0" smtClean="0"/>
              <a:t>It may be necessary to teach when best to use these strategies according the nature of the outcomes (</a:t>
            </a:r>
            <a:r>
              <a:rPr lang="en-US" sz="2400" b="1" i="1" dirty="0" smtClean="0">
                <a:solidFill>
                  <a:srgbClr val="0000FF"/>
                </a:solidFill>
              </a:rPr>
              <a:t>surface and deep</a:t>
            </a:r>
            <a:r>
              <a:rPr lang="en-US" sz="2400" b="1" dirty="0" smtClean="0"/>
              <a:t>), according to the timing of learning (</a:t>
            </a:r>
            <a:r>
              <a:rPr lang="en-US" sz="2400" b="1" i="1" dirty="0" smtClean="0">
                <a:solidFill>
                  <a:srgbClr val="0000FF"/>
                </a:solidFill>
              </a:rPr>
              <a:t>first acquiring and then consolidating learning</a:t>
            </a:r>
            <a:r>
              <a:rPr lang="en-US" sz="2400" b="1" dirty="0" smtClean="0"/>
              <a:t>) and to teach the skill of transferring learning to new situations. </a:t>
            </a:r>
            <a:endParaRPr lang="en-US" sz="2400" b="1" dirty="0"/>
          </a:p>
        </p:txBody>
      </p:sp>
      <p:sp>
        <p:nvSpPr>
          <p:cNvPr id="4" name="Rectangle 3"/>
          <p:cNvSpPr/>
          <p:nvPr/>
        </p:nvSpPr>
        <p:spPr>
          <a:xfrm>
            <a:off x="685800" y="304800"/>
            <a:ext cx="4930132" cy="584775"/>
          </a:xfrm>
          <a:prstGeom prst="rect">
            <a:avLst/>
          </a:prstGeom>
        </p:spPr>
        <p:txBody>
          <a:bodyPr wrap="none">
            <a:spAutoFit/>
          </a:bodyPr>
          <a:lstStyle/>
          <a:p>
            <a:pPr algn="just"/>
            <a:r>
              <a:rPr lang="en-US" sz="3200" b="1" dirty="0" smtClean="0">
                <a:solidFill>
                  <a:srgbClr val="FF0000"/>
                </a:solidFill>
              </a:rPr>
              <a:t>What this model proposes?</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1600200"/>
            <a:ext cx="9677400" cy="4832092"/>
          </a:xfrm>
          <a:prstGeom prst="rect">
            <a:avLst/>
          </a:prstGeom>
          <a:noFill/>
        </p:spPr>
        <p:txBody>
          <a:bodyPr wrap="square" rtlCol="0">
            <a:spAutoFit/>
          </a:bodyPr>
          <a:lstStyle/>
          <a:p>
            <a:pPr marL="465138" indent="-465138" algn="just">
              <a:buFont typeface="Wingdings 2" pitchFamily="18" charset="2"/>
              <a:buChar char=""/>
            </a:pPr>
            <a:r>
              <a:rPr lang="en-US" sz="2800" b="1" dirty="0" smtClean="0"/>
              <a:t>We need to think in terms of ‘</a:t>
            </a:r>
            <a:r>
              <a:rPr lang="en-US" sz="2800" b="1" i="1" dirty="0" smtClean="0">
                <a:solidFill>
                  <a:srgbClr val="0000FF"/>
                </a:solidFill>
              </a:rPr>
              <a:t>surface to deep</a:t>
            </a:r>
            <a:r>
              <a:rPr lang="en-US" sz="2800" b="1" dirty="0" smtClean="0"/>
              <a:t>’ and not one alone; we need to think in terms of developing </a:t>
            </a:r>
            <a:r>
              <a:rPr lang="en-US" sz="2800" b="1" i="1" dirty="0" smtClean="0">
                <a:solidFill>
                  <a:srgbClr val="0000FF"/>
                </a:solidFill>
              </a:rPr>
              <a:t>dispositions, motivations</a:t>
            </a:r>
            <a:r>
              <a:rPr lang="en-US" sz="2800" b="1" dirty="0" smtClean="0"/>
              <a:t> and </a:t>
            </a:r>
            <a:r>
              <a:rPr lang="en-US" sz="2800" b="1" i="1" dirty="0" smtClean="0">
                <a:solidFill>
                  <a:srgbClr val="0000FF"/>
                </a:solidFill>
              </a:rPr>
              <a:t>achievement</a:t>
            </a:r>
            <a:r>
              <a:rPr lang="en-US" sz="2800" b="1" dirty="0" smtClean="0"/>
              <a:t>, and not one alone</a:t>
            </a:r>
          </a:p>
          <a:p>
            <a:pPr marL="465138" indent="-465138" algn="just">
              <a:buFont typeface="Wingdings 2" pitchFamily="18" charset="2"/>
              <a:buChar char=""/>
            </a:pPr>
            <a:endParaRPr lang="en-US" sz="2800" b="1" dirty="0" smtClean="0">
              <a:solidFill>
                <a:srgbClr val="0000FF"/>
              </a:solidFill>
            </a:endParaRPr>
          </a:p>
          <a:p>
            <a:pPr marL="465138" indent="-465138" algn="just">
              <a:buFont typeface="Wingdings 2" pitchFamily="18" charset="2"/>
              <a:buChar char=""/>
            </a:pPr>
            <a:r>
              <a:rPr lang="en-US" sz="2800" b="1" i="1" dirty="0" smtClean="0">
                <a:solidFill>
                  <a:srgbClr val="0000FF"/>
                </a:solidFill>
              </a:rPr>
              <a:t>But Deeper learning competencies</a:t>
            </a:r>
            <a:r>
              <a:rPr lang="en-US" sz="2800" b="1" dirty="0" smtClean="0">
                <a:solidFill>
                  <a:srgbClr val="0000FF"/>
                </a:solidFill>
              </a:rPr>
              <a:t>, </a:t>
            </a:r>
            <a:r>
              <a:rPr lang="en-US" sz="2800" b="1" dirty="0" smtClean="0"/>
              <a:t>particularly in higher education, result in students’ ability to use and apply what they have learned.</a:t>
            </a:r>
          </a:p>
          <a:p>
            <a:pPr marL="465138" indent="-465138">
              <a:buFont typeface="Wingdings 2" pitchFamily="18" charset="2"/>
              <a:buChar char=""/>
            </a:pPr>
            <a:endParaRPr lang="en-US" sz="2800" dirty="0" smtClean="0"/>
          </a:p>
          <a:p>
            <a:pPr marL="465138" indent="-465138" algn="just">
              <a:buFont typeface="Wingdings 2" pitchFamily="18" charset="2"/>
              <a:buChar char=""/>
            </a:pPr>
            <a:r>
              <a:rPr lang="en-US" sz="2800" b="1" dirty="0" smtClean="0"/>
              <a:t>This ability, known as </a:t>
            </a:r>
            <a:r>
              <a:rPr lang="en-US" sz="2800" b="1" i="1" dirty="0" smtClean="0">
                <a:solidFill>
                  <a:srgbClr val="0000FF"/>
                </a:solidFill>
              </a:rPr>
              <a:t>knowledge transfer</a:t>
            </a:r>
            <a:r>
              <a:rPr lang="en-US" sz="2800" b="1" dirty="0" smtClean="0"/>
              <a:t>, is widely recognized as critical to succeeding at novel tasks or new contexts. </a:t>
            </a:r>
            <a:endParaRPr lang="en-US" sz="2800" b="1" dirty="0"/>
          </a:p>
        </p:txBody>
      </p:sp>
      <p:sp>
        <p:nvSpPr>
          <p:cNvPr id="3" name="Rectangle 2"/>
          <p:cNvSpPr/>
          <p:nvPr/>
        </p:nvSpPr>
        <p:spPr>
          <a:xfrm>
            <a:off x="1066800" y="381000"/>
            <a:ext cx="6859570" cy="923330"/>
          </a:xfrm>
          <a:prstGeom prst="rect">
            <a:avLst/>
          </a:prstGeom>
        </p:spPr>
        <p:txBody>
          <a:bodyPr wrap="none">
            <a:spAutoFit/>
          </a:bodyPr>
          <a:lstStyle/>
          <a:p>
            <a:pPr algn="just"/>
            <a:r>
              <a:rPr lang="en-US" sz="5400" b="1" dirty="0" smtClean="0">
                <a:solidFill>
                  <a:srgbClr val="FF0000"/>
                </a:solidFill>
              </a:rPr>
              <a:t>What do we conclude?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20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20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85800" y="304800"/>
            <a:ext cx="9144000" cy="1077218"/>
          </a:xfrm>
          <a:prstGeom prst="rect">
            <a:avLst/>
          </a:prstGeom>
        </p:spPr>
        <p:txBody>
          <a:bodyPr wrap="square">
            <a:spAutoFit/>
          </a:bodyPr>
          <a:lstStyle/>
          <a:p>
            <a:pPr algn="just"/>
            <a:r>
              <a:rPr lang="en-US" sz="3200" b="1" dirty="0" smtClean="0">
                <a:solidFill>
                  <a:srgbClr val="FF0000"/>
                </a:solidFill>
              </a:rPr>
              <a:t>Deeper learning competencies address three domains: </a:t>
            </a:r>
            <a:endParaRPr lang="en-US" sz="3200" b="1" dirty="0">
              <a:solidFill>
                <a:srgbClr val="FF0000"/>
              </a:solidFill>
            </a:endParaRPr>
          </a:p>
        </p:txBody>
      </p:sp>
      <p:sp>
        <p:nvSpPr>
          <p:cNvPr id="4" name="Rectangle 3"/>
          <p:cNvSpPr/>
          <p:nvPr/>
        </p:nvSpPr>
        <p:spPr>
          <a:xfrm>
            <a:off x="1828800" y="1905000"/>
            <a:ext cx="5486400" cy="3167214"/>
          </a:xfrm>
          <a:prstGeom prst="rect">
            <a:avLst/>
          </a:prstGeom>
        </p:spPr>
        <p:txBody>
          <a:bodyPr>
            <a:spAutoFit/>
          </a:bodyPr>
          <a:lstStyle/>
          <a:p>
            <a:pPr>
              <a:lnSpc>
                <a:spcPct val="150000"/>
              </a:lnSpc>
            </a:pPr>
            <a:endParaRPr lang="en-US" dirty="0" smtClean="0"/>
          </a:p>
          <a:p>
            <a:pPr marL="1262063" lvl="2" indent="-347663">
              <a:lnSpc>
                <a:spcPct val="150000"/>
              </a:lnSpc>
              <a:buFont typeface="Wingdings" pitchFamily="2" charset="2"/>
              <a:buChar char="Ø"/>
            </a:pPr>
            <a:r>
              <a:rPr lang="en-US" sz="4000" b="1" dirty="0" smtClean="0"/>
              <a:t>Cognitive</a:t>
            </a:r>
          </a:p>
          <a:p>
            <a:pPr marL="1262063" lvl="2" indent="-347663">
              <a:lnSpc>
                <a:spcPct val="150000"/>
              </a:lnSpc>
              <a:buFont typeface="Wingdings" pitchFamily="2" charset="2"/>
              <a:buChar char="Ø"/>
            </a:pPr>
            <a:r>
              <a:rPr lang="en-US" sz="4000" b="1" dirty="0" smtClean="0"/>
              <a:t>Interpersonal</a:t>
            </a:r>
          </a:p>
          <a:p>
            <a:pPr marL="1262063" lvl="2" indent="-347663">
              <a:lnSpc>
                <a:spcPct val="150000"/>
              </a:lnSpc>
              <a:buFont typeface="Wingdings" pitchFamily="2" charset="2"/>
              <a:buChar char="Ø"/>
            </a:pPr>
            <a:r>
              <a:rPr lang="en-US" sz="4000" b="1" dirty="0" smtClean="0"/>
              <a:t>Intrapersonal </a:t>
            </a:r>
            <a:endParaRPr lang="en-US" sz="4000" b="1"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1066800"/>
            <a:ext cx="8991600" cy="5539978"/>
          </a:xfrm>
          <a:prstGeom prst="rect">
            <a:avLst/>
          </a:prstGeom>
        </p:spPr>
        <p:txBody>
          <a:bodyPr wrap="square">
            <a:spAutoFit/>
          </a:bodyPr>
          <a:lstStyle/>
          <a:p>
            <a:pPr algn="just"/>
            <a:endParaRPr lang="en-US" b="1" dirty="0" smtClean="0"/>
          </a:p>
          <a:p>
            <a:pPr marL="1262063" indent="-463550" algn="just">
              <a:buFont typeface="Wingdings" pitchFamily="2" charset="2"/>
              <a:buChar char="Ø"/>
            </a:pPr>
            <a:r>
              <a:rPr lang="en-US" sz="2400" b="1" dirty="0" smtClean="0"/>
              <a:t>Students develop a strong academic foundation in subjects like reading, writing, math, and science; understand disciplinary principles and concepts.  </a:t>
            </a:r>
          </a:p>
          <a:p>
            <a:pPr marL="1262063" indent="-463550" algn="just">
              <a:buFont typeface="Wingdings" pitchFamily="2" charset="2"/>
              <a:buChar char="Ø"/>
            </a:pPr>
            <a:endParaRPr lang="en-US" sz="2400" b="1" dirty="0" smtClean="0"/>
          </a:p>
          <a:p>
            <a:pPr marL="1262063" indent="-463550" algn="just">
              <a:buFont typeface="Wingdings" pitchFamily="2" charset="2"/>
              <a:buChar char="Ø"/>
            </a:pPr>
            <a:r>
              <a:rPr lang="en-US" sz="2400" b="1" dirty="0" smtClean="0"/>
              <a:t>As students master content, they are more able to transfer knowledge to other situations or tasks and learn how to think critically. </a:t>
            </a:r>
          </a:p>
          <a:p>
            <a:pPr marL="1262063" indent="-463550" algn="just">
              <a:buFont typeface="Wingdings" pitchFamily="2" charset="2"/>
              <a:buChar char="Ø"/>
            </a:pPr>
            <a:endParaRPr lang="en-US" sz="2400" b="1" dirty="0" smtClean="0"/>
          </a:p>
          <a:p>
            <a:pPr marL="1262063" indent="-463550" algn="just">
              <a:buFont typeface="Wingdings" pitchFamily="2" charset="2"/>
              <a:buChar char="Ø"/>
            </a:pPr>
            <a:r>
              <a:rPr lang="en-US" sz="2400" b="1" dirty="0" smtClean="0"/>
              <a:t>They will have the ability to synthesize and analyze information. </a:t>
            </a:r>
          </a:p>
          <a:p>
            <a:pPr marL="1262063" indent="-463550" algn="just">
              <a:buFont typeface="Wingdings" pitchFamily="2" charset="2"/>
              <a:buChar char="Ø"/>
            </a:pPr>
            <a:endParaRPr lang="en-US" sz="2400" b="1" dirty="0" smtClean="0"/>
          </a:p>
          <a:p>
            <a:pPr marL="1262063" indent="-463550" algn="just">
              <a:buFont typeface="Wingdings" pitchFamily="2" charset="2"/>
              <a:buChar char="Ø"/>
            </a:pPr>
            <a:r>
              <a:rPr lang="en-US" sz="2400" b="1" dirty="0" smtClean="0"/>
              <a:t>Recognize patterns, trends, and relationships so they can identify and solve problems as well as assess or evaluate the effectiveness of the proposed solution(s). </a:t>
            </a:r>
            <a:endParaRPr lang="en-US" sz="2400" dirty="0"/>
          </a:p>
        </p:txBody>
      </p:sp>
      <p:sp>
        <p:nvSpPr>
          <p:cNvPr id="3" name="Rectangle 2"/>
          <p:cNvSpPr/>
          <p:nvPr/>
        </p:nvSpPr>
        <p:spPr>
          <a:xfrm>
            <a:off x="1676400" y="381000"/>
            <a:ext cx="3685624" cy="646331"/>
          </a:xfrm>
          <a:prstGeom prst="rect">
            <a:avLst/>
          </a:prstGeom>
        </p:spPr>
        <p:txBody>
          <a:bodyPr wrap="none">
            <a:spAutoFit/>
          </a:bodyPr>
          <a:lstStyle/>
          <a:p>
            <a:pPr algn="just"/>
            <a:r>
              <a:rPr lang="en-US" sz="3600" b="1" dirty="0" smtClean="0">
                <a:solidFill>
                  <a:srgbClr val="FF0000"/>
                </a:solidFill>
              </a:rPr>
              <a:t>Cognitive domain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20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20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Effect transition="in" filter="fade">
                                      <p:cBhvr>
                                        <p:cTn id="17" dur="2000"/>
                                        <p:tgtEl>
                                          <p:spTgt spid="2">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7" end="7"/>
                                            </p:txEl>
                                          </p:spTgt>
                                        </p:tgtEl>
                                        <p:attrNameLst>
                                          <p:attrName>style.visibility</p:attrName>
                                        </p:attrNameLst>
                                      </p:cBhvr>
                                      <p:to>
                                        <p:strVal val="visible"/>
                                      </p:to>
                                    </p:set>
                                    <p:animEffect transition="in" filter="fade">
                                      <p:cBhvr>
                                        <p:cTn id="22" dur="20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47800" y="1524000"/>
            <a:ext cx="8839200" cy="4431983"/>
          </a:xfrm>
          <a:prstGeom prst="rect">
            <a:avLst/>
          </a:prstGeom>
        </p:spPr>
        <p:txBody>
          <a:bodyPr wrap="square">
            <a:spAutoFit/>
          </a:bodyPr>
          <a:lstStyle/>
          <a:p>
            <a:pPr algn="just"/>
            <a:endParaRPr lang="en-US" dirty="0" smtClean="0"/>
          </a:p>
          <a:p>
            <a:pPr marL="1030288" indent="-565150" algn="just">
              <a:buFont typeface="Wingdings" pitchFamily="2" charset="2"/>
              <a:buChar char="Ø"/>
            </a:pPr>
            <a:r>
              <a:rPr lang="en-US" sz="2400" b="1" dirty="0" smtClean="0"/>
              <a:t>Students learn how to work collaboratively to complete tasks, produce shared work, and understand and solve complex problems. </a:t>
            </a:r>
          </a:p>
          <a:p>
            <a:pPr marL="1030288" indent="-565150" algn="just">
              <a:buFont typeface="Wingdings" pitchFamily="2" charset="2"/>
              <a:buChar char="Ø"/>
            </a:pPr>
            <a:endParaRPr lang="en-US" sz="2400" b="1" dirty="0" smtClean="0"/>
          </a:p>
          <a:p>
            <a:pPr marL="1030288" indent="-565150" algn="just">
              <a:buFont typeface="Wingdings" pitchFamily="2" charset="2"/>
              <a:buChar char="Ø"/>
            </a:pPr>
            <a:r>
              <a:rPr lang="en-US" sz="2400" b="1" dirty="0" smtClean="0"/>
              <a:t>They also learn how to effectively communicate complex concepts to others through a variety of modes of expression in a logical, useful, meaningful, and purposeful way. </a:t>
            </a:r>
          </a:p>
          <a:p>
            <a:pPr marL="1030288" indent="-565150" algn="just">
              <a:buFont typeface="Wingdings" pitchFamily="2" charset="2"/>
              <a:buChar char="Ø"/>
            </a:pPr>
            <a:endParaRPr lang="en-US" sz="2400" b="1" dirty="0" smtClean="0"/>
          </a:p>
          <a:p>
            <a:pPr marL="1030288" indent="-565150" algn="just">
              <a:buFont typeface="Wingdings" pitchFamily="2" charset="2"/>
              <a:buChar char="Ø"/>
            </a:pPr>
            <a:r>
              <a:rPr lang="en-US" sz="2400" b="1" dirty="0" smtClean="0"/>
              <a:t>For students to do this, they must learn how to clearly organize their data, findings, and thoughts. </a:t>
            </a:r>
            <a:endParaRPr lang="en-US" sz="2400" dirty="0"/>
          </a:p>
        </p:txBody>
      </p:sp>
      <p:sp>
        <p:nvSpPr>
          <p:cNvPr id="3" name="Rectangle 2"/>
          <p:cNvSpPr/>
          <p:nvPr/>
        </p:nvSpPr>
        <p:spPr>
          <a:xfrm>
            <a:off x="1524000" y="609600"/>
            <a:ext cx="4480714" cy="646331"/>
          </a:xfrm>
          <a:prstGeom prst="rect">
            <a:avLst/>
          </a:prstGeom>
        </p:spPr>
        <p:txBody>
          <a:bodyPr wrap="none">
            <a:spAutoFit/>
          </a:bodyPr>
          <a:lstStyle/>
          <a:p>
            <a:pPr algn="just"/>
            <a:r>
              <a:rPr lang="en-US" sz="3600" b="1" dirty="0" smtClean="0">
                <a:solidFill>
                  <a:srgbClr val="FF0000"/>
                </a:solidFill>
              </a:rPr>
              <a:t>Interpersonal domain</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533400"/>
            <a:ext cx="5791200" cy="707886"/>
          </a:xfrm>
          <a:prstGeom prst="rect">
            <a:avLst/>
          </a:prstGeom>
        </p:spPr>
        <p:txBody>
          <a:bodyPr wrap="square">
            <a:spAutoFit/>
          </a:bodyPr>
          <a:lstStyle/>
          <a:p>
            <a:r>
              <a:rPr lang="en-US" sz="4000" b="1" dirty="0" smtClean="0">
                <a:solidFill>
                  <a:srgbClr val="FF0000"/>
                </a:solidFill>
              </a:rPr>
              <a:t>Intrapersonal domain </a:t>
            </a:r>
            <a:endParaRPr lang="en-US" sz="4000" dirty="0">
              <a:solidFill>
                <a:srgbClr val="FF0000"/>
              </a:solidFill>
            </a:endParaRPr>
          </a:p>
        </p:txBody>
      </p:sp>
      <p:sp>
        <p:nvSpPr>
          <p:cNvPr id="3" name="Rectangle 2"/>
          <p:cNvSpPr/>
          <p:nvPr/>
        </p:nvSpPr>
        <p:spPr>
          <a:xfrm>
            <a:off x="914400" y="1524000"/>
            <a:ext cx="9372600" cy="4524315"/>
          </a:xfrm>
          <a:prstGeom prst="rect">
            <a:avLst/>
          </a:prstGeom>
        </p:spPr>
        <p:txBody>
          <a:bodyPr wrap="square">
            <a:spAutoFit/>
          </a:bodyPr>
          <a:lstStyle/>
          <a:p>
            <a:pPr marL="739775" indent="-392113" algn="just">
              <a:buFont typeface="Wingdings" pitchFamily="2" charset="2"/>
              <a:buChar char="Ø"/>
            </a:pPr>
            <a:r>
              <a:rPr lang="en-US" sz="2400" b="1" dirty="0" smtClean="0"/>
              <a:t>Students learn how to monitor and direct their own learning, recognize what they know or do not know, recognize when and how they are confused, identify the obstacles or barriers to their success, and then determine and deploy strategies to address these challenges. </a:t>
            </a:r>
          </a:p>
          <a:p>
            <a:pPr marL="739775" indent="-392113" algn="just">
              <a:buFont typeface="Wingdings" pitchFamily="2" charset="2"/>
              <a:buChar char="Ø"/>
            </a:pPr>
            <a:endParaRPr lang="en-US" sz="2400" b="1" dirty="0" smtClean="0"/>
          </a:p>
          <a:p>
            <a:pPr marL="739775" indent="-392113" algn="just">
              <a:buFont typeface="Wingdings" pitchFamily="2" charset="2"/>
              <a:buChar char="Ø"/>
            </a:pPr>
            <a:r>
              <a:rPr lang="en-US" sz="2400" b="1" dirty="0" smtClean="0"/>
              <a:t>In developing an academic mindset, students are able to see themselves as academically successful and therefore trust in their own competence and feel a strong sense of efficacy. </a:t>
            </a:r>
          </a:p>
          <a:p>
            <a:pPr marL="739775" indent="-392113" algn="just">
              <a:buFont typeface="Wingdings" pitchFamily="2" charset="2"/>
              <a:buChar char="Ø"/>
            </a:pPr>
            <a:endParaRPr lang="en-US" sz="2400" b="1" dirty="0" smtClean="0"/>
          </a:p>
          <a:p>
            <a:pPr marL="739775" indent="-392113" algn="just">
              <a:buFont typeface="Wingdings" pitchFamily="2" charset="2"/>
              <a:buChar char="Ø"/>
            </a:pPr>
            <a:r>
              <a:rPr lang="en-US" sz="2400" b="1" dirty="0" smtClean="0"/>
              <a:t>As a result, students engage in positive and productive academic behaviors and persevere when they face difficulties. </a:t>
            </a:r>
            <a:endParaRPr lang="en-US" sz="2400" b="1"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533400"/>
            <a:ext cx="7315200" cy="646331"/>
          </a:xfrm>
          <a:prstGeom prst="rect">
            <a:avLst/>
          </a:prstGeom>
        </p:spPr>
        <p:txBody>
          <a:bodyPr wrap="square">
            <a:spAutoFit/>
          </a:bodyPr>
          <a:lstStyle/>
          <a:p>
            <a:r>
              <a:rPr lang="en-US" sz="3600" b="1" dirty="0" smtClean="0">
                <a:solidFill>
                  <a:srgbClr val="FF0000"/>
                </a:solidFill>
              </a:rPr>
              <a:t>Teaching for Deeper Learning </a:t>
            </a:r>
            <a:endParaRPr lang="en-US" sz="3600" b="1" dirty="0">
              <a:solidFill>
                <a:srgbClr val="FF0000"/>
              </a:solidFill>
            </a:endParaRPr>
          </a:p>
        </p:txBody>
      </p:sp>
      <p:sp>
        <p:nvSpPr>
          <p:cNvPr id="3" name="Rectangle 2"/>
          <p:cNvSpPr/>
          <p:nvPr/>
        </p:nvSpPr>
        <p:spPr>
          <a:xfrm>
            <a:off x="990600" y="1524000"/>
            <a:ext cx="9525000" cy="954107"/>
          </a:xfrm>
          <a:prstGeom prst="rect">
            <a:avLst/>
          </a:prstGeom>
        </p:spPr>
        <p:txBody>
          <a:bodyPr wrap="square">
            <a:spAutoFit/>
          </a:bodyPr>
          <a:lstStyle/>
          <a:p>
            <a:r>
              <a:rPr lang="en-US" sz="2800" b="1" dirty="0" smtClean="0"/>
              <a:t>In order to prepare students for success in the 21st century, teachers must: </a:t>
            </a:r>
          </a:p>
        </p:txBody>
      </p:sp>
      <p:sp>
        <p:nvSpPr>
          <p:cNvPr id="4" name="Rectangle 3"/>
          <p:cNvSpPr/>
          <p:nvPr/>
        </p:nvSpPr>
        <p:spPr>
          <a:xfrm>
            <a:off x="838200" y="2590800"/>
            <a:ext cx="9296400" cy="3539430"/>
          </a:xfrm>
          <a:prstGeom prst="rect">
            <a:avLst/>
          </a:prstGeom>
        </p:spPr>
        <p:txBody>
          <a:bodyPr wrap="square">
            <a:spAutoFit/>
          </a:bodyPr>
          <a:lstStyle/>
          <a:p>
            <a:pPr lvl="2" indent="465138">
              <a:buFont typeface="Wingdings" pitchFamily="2" charset="2"/>
              <a:buChar char="Ø"/>
            </a:pPr>
            <a:r>
              <a:rPr lang="en-US" sz="2800" b="1" dirty="0" smtClean="0"/>
              <a:t>Empower students as learners</a:t>
            </a:r>
          </a:p>
          <a:p>
            <a:pPr lvl="2" indent="465138">
              <a:buFont typeface="Wingdings" pitchFamily="2" charset="2"/>
              <a:buChar char="Ø"/>
            </a:pPr>
            <a:r>
              <a:rPr lang="en-US" sz="2800" b="1" dirty="0" smtClean="0"/>
              <a:t>Contextualize knowledge so that it is coherent</a:t>
            </a:r>
          </a:p>
          <a:p>
            <a:pPr lvl="2" indent="465138">
              <a:buFont typeface="Wingdings" pitchFamily="2" charset="2"/>
              <a:buChar char="Ø"/>
            </a:pPr>
            <a:r>
              <a:rPr lang="en-US" sz="2800" b="1" dirty="0" smtClean="0"/>
              <a:t>Connect learning to real world experiences </a:t>
            </a:r>
          </a:p>
          <a:p>
            <a:pPr lvl="2" indent="465138">
              <a:buFont typeface="Wingdings" pitchFamily="2" charset="2"/>
              <a:buChar char="Ø"/>
            </a:pPr>
            <a:r>
              <a:rPr lang="en-US" sz="2800" b="1" dirty="0" smtClean="0"/>
              <a:t>Extend learning beyond the classroom</a:t>
            </a:r>
          </a:p>
          <a:p>
            <a:pPr marL="1422400" lvl="2" indent="-508000">
              <a:buFont typeface="Wingdings" pitchFamily="2" charset="2"/>
              <a:buChar char="Ø"/>
            </a:pPr>
            <a:r>
              <a:rPr lang="en-US" sz="2800" b="1" dirty="0" smtClean="0"/>
              <a:t>Inspire students by customizing learning experiences </a:t>
            </a:r>
          </a:p>
          <a:p>
            <a:pPr marL="1422400" lvl="2" indent="-508000">
              <a:buFont typeface="Wingdings" pitchFamily="2" charset="2"/>
              <a:buChar char="Ø"/>
            </a:pPr>
            <a:r>
              <a:rPr lang="en-US" sz="2800" b="1" dirty="0" smtClean="0"/>
              <a:t>Purposefully incorporate technology to enhance (not automate) learning </a:t>
            </a:r>
            <a:endParaRPr lang="en-US" sz="2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20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20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20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fade">
                                      <p:cBhvr>
                                        <p:cTn id="27" dur="2000"/>
                                        <p:tgtEl>
                                          <p:spTgt spid="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fade">
                                      <p:cBhvr>
                                        <p:cTn id="32" dur="2000"/>
                                        <p:tgtEl>
                                          <p:spTgt spid="4">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Effect transition="in" filter="fade">
                                      <p:cBhvr>
                                        <p:cTn id="37" dur="20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152400"/>
            <a:ext cx="8458200" cy="1384995"/>
          </a:xfrm>
          <a:prstGeom prst="rect">
            <a:avLst/>
          </a:prstGeom>
        </p:spPr>
        <p:txBody>
          <a:bodyPr wrap="square">
            <a:spAutoFit/>
          </a:bodyPr>
          <a:lstStyle/>
          <a:p>
            <a:endParaRPr lang="en-US" sz="2800" b="1" dirty="0" smtClean="0">
              <a:solidFill>
                <a:srgbClr val="FF0000"/>
              </a:solidFill>
            </a:endParaRPr>
          </a:p>
          <a:p>
            <a:pPr algn="just"/>
            <a:r>
              <a:rPr lang="en-US" sz="2800" b="1" dirty="0" smtClean="0">
                <a:solidFill>
                  <a:srgbClr val="FF0000"/>
                </a:solidFill>
              </a:rPr>
              <a:t>NEW ROLES FOR TEACHERS CREATED BY DEEP LEARNING </a:t>
            </a:r>
            <a:endParaRPr lang="en-US" sz="2800" b="1" dirty="0">
              <a:solidFill>
                <a:srgbClr val="FF0000"/>
              </a:solidFill>
            </a:endParaRPr>
          </a:p>
        </p:txBody>
      </p:sp>
      <p:sp>
        <p:nvSpPr>
          <p:cNvPr id="3" name="Rectangle 2"/>
          <p:cNvSpPr/>
          <p:nvPr/>
        </p:nvSpPr>
        <p:spPr>
          <a:xfrm>
            <a:off x="2057400" y="1524000"/>
            <a:ext cx="6934200" cy="4662815"/>
          </a:xfrm>
          <a:prstGeom prst="rect">
            <a:avLst/>
          </a:prstGeom>
        </p:spPr>
        <p:txBody>
          <a:bodyPr wrap="square">
            <a:spAutoFit/>
          </a:bodyPr>
          <a:lstStyle/>
          <a:p>
            <a:pPr>
              <a:lnSpc>
                <a:spcPct val="150000"/>
              </a:lnSpc>
              <a:buFont typeface="Wingdings 3" pitchFamily="18" charset="2"/>
              <a:buChar char=""/>
            </a:pPr>
            <a:endParaRPr lang="en-US" dirty="0" smtClean="0"/>
          </a:p>
          <a:p>
            <a:pPr marL="566738" indent="-508000">
              <a:lnSpc>
                <a:spcPct val="150000"/>
              </a:lnSpc>
              <a:buFont typeface="Wingdings 3" pitchFamily="18" charset="2"/>
              <a:buChar char=""/>
            </a:pPr>
            <a:r>
              <a:rPr lang="en-US" sz="3600" b="1" dirty="0" smtClean="0"/>
              <a:t>learning strategist </a:t>
            </a:r>
          </a:p>
          <a:p>
            <a:pPr marL="566738" indent="-508000">
              <a:lnSpc>
                <a:spcPct val="150000"/>
              </a:lnSpc>
              <a:buFont typeface="Wingdings 3" pitchFamily="18" charset="2"/>
              <a:buChar char=""/>
            </a:pPr>
            <a:r>
              <a:rPr lang="en-US" sz="3600" b="1" dirty="0" smtClean="0"/>
              <a:t>learning designer </a:t>
            </a:r>
          </a:p>
          <a:p>
            <a:pPr marL="566738" indent="-508000">
              <a:lnSpc>
                <a:spcPct val="150000"/>
              </a:lnSpc>
              <a:buFont typeface="Wingdings 3" pitchFamily="18" charset="2"/>
              <a:buChar char=""/>
            </a:pPr>
            <a:r>
              <a:rPr lang="en-US" sz="3600" b="1" dirty="0" smtClean="0"/>
              <a:t>facilitator </a:t>
            </a:r>
          </a:p>
          <a:p>
            <a:pPr marL="566738" indent="-508000">
              <a:lnSpc>
                <a:spcPct val="150000"/>
              </a:lnSpc>
              <a:buFont typeface="Wingdings 3" pitchFamily="18" charset="2"/>
              <a:buChar char=""/>
            </a:pPr>
            <a:r>
              <a:rPr lang="en-US" sz="3600" b="1" dirty="0" smtClean="0"/>
              <a:t>networker </a:t>
            </a:r>
          </a:p>
          <a:p>
            <a:pPr marL="566738" indent="-508000">
              <a:lnSpc>
                <a:spcPct val="150000"/>
              </a:lnSpc>
              <a:buFont typeface="Wingdings 3" pitchFamily="18" charset="2"/>
              <a:buChar char=""/>
            </a:pPr>
            <a:r>
              <a:rPr lang="en-US" sz="3600" b="1" dirty="0" smtClean="0"/>
              <a:t>coach, counselor, or mentor </a:t>
            </a:r>
            <a:endParaRPr lang="en-US" sz="36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609600"/>
            <a:ext cx="6096000" cy="646331"/>
          </a:xfrm>
          <a:prstGeom prst="rect">
            <a:avLst/>
          </a:prstGeom>
          <a:noFill/>
        </p:spPr>
        <p:txBody>
          <a:bodyPr wrap="square" rtlCol="0">
            <a:spAutoFit/>
          </a:bodyPr>
          <a:lstStyle/>
          <a:p>
            <a:r>
              <a:rPr lang="en-US" sz="3600" b="1" dirty="0" smtClean="0">
                <a:solidFill>
                  <a:srgbClr val="FF0000"/>
                </a:solidFill>
              </a:rPr>
              <a:t>Epilogue</a:t>
            </a:r>
            <a:endParaRPr lang="en-US" sz="3600" b="1" dirty="0">
              <a:solidFill>
                <a:srgbClr val="FF0000"/>
              </a:solidFill>
            </a:endParaRPr>
          </a:p>
        </p:txBody>
      </p:sp>
      <p:pic>
        <p:nvPicPr>
          <p:cNvPr id="159746" name="Picture 2" descr="henry-edquotes"/>
          <p:cNvPicPr>
            <a:picLocks noChangeAspect="1" noChangeArrowheads="1"/>
          </p:cNvPicPr>
          <p:nvPr/>
        </p:nvPicPr>
        <p:blipFill>
          <a:blip r:embed="rId2">
            <a:lum bright="-10000" contrast="40000"/>
          </a:blip>
          <a:srcRect b="31250"/>
          <a:stretch>
            <a:fillRect/>
          </a:stretch>
        </p:blipFill>
        <p:spPr bwMode="auto">
          <a:xfrm>
            <a:off x="2667000" y="1338262"/>
            <a:ext cx="6781800" cy="4662489"/>
          </a:xfrm>
          <a:prstGeom prst="rect">
            <a:avLst/>
          </a:prstGeom>
          <a:noFill/>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0" name="Picture 2" descr="Image result for winter in kashmir images"/>
          <p:cNvPicPr>
            <a:picLocks noChangeAspect="1" noChangeArrowheads="1"/>
          </p:cNvPicPr>
          <p:nvPr/>
        </p:nvPicPr>
        <p:blipFill>
          <a:blip r:embed="rId2"/>
          <a:srcRect/>
          <a:stretch>
            <a:fillRect/>
          </a:stretch>
        </p:blipFill>
        <p:spPr bwMode="auto">
          <a:xfrm>
            <a:off x="-457200" y="-533400"/>
            <a:ext cx="11937506" cy="7391400"/>
          </a:xfrm>
          <a:prstGeom prst="rect">
            <a:avLst/>
          </a:prstGeom>
          <a:noFill/>
        </p:spPr>
      </p:pic>
      <p:sp>
        <p:nvSpPr>
          <p:cNvPr id="5" name="TextBox 4"/>
          <p:cNvSpPr txBox="1"/>
          <p:nvPr/>
        </p:nvSpPr>
        <p:spPr>
          <a:xfrm>
            <a:off x="-457200" y="3429000"/>
            <a:ext cx="11887200" cy="1015663"/>
          </a:xfrm>
          <a:prstGeom prst="rect">
            <a:avLst/>
          </a:prstGeom>
          <a:solidFill>
            <a:schemeClr val="tx1"/>
          </a:solidFill>
        </p:spPr>
        <p:txBody>
          <a:bodyPr wrap="square" rtlCol="0">
            <a:spAutoFit/>
          </a:bodyPr>
          <a:lstStyle/>
          <a:p>
            <a:pPr algn="ctr"/>
            <a:r>
              <a:rPr lang="en-US" sz="6000" b="1" dirty="0" smtClean="0">
                <a:solidFill>
                  <a:srgbClr val="FFFF00"/>
                </a:solidFill>
              </a:rPr>
              <a:t>Thank you for your attention</a:t>
            </a:r>
            <a:endParaRPr lang="en-US" sz="6000" b="1" dirty="0">
              <a:solidFill>
                <a:srgbClr val="FFFF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1295400"/>
            <a:ext cx="9601200" cy="5216813"/>
          </a:xfrm>
          <a:prstGeom prst="rect">
            <a:avLst/>
          </a:prstGeom>
        </p:spPr>
        <p:txBody>
          <a:bodyPr wrap="square">
            <a:spAutoFit/>
          </a:bodyPr>
          <a:lstStyle/>
          <a:p>
            <a:pPr marL="403225" indent="-403225" algn="just">
              <a:buFont typeface="Wingdings" pitchFamily="2" charset="2"/>
              <a:buChar char="Ø"/>
            </a:pPr>
            <a:r>
              <a:rPr lang="en-US" sz="2800" b="1" dirty="0" smtClean="0">
                <a:latin typeface="Times New Roman" pitchFamily="18" charset="0"/>
                <a:cs typeface="Times New Roman" pitchFamily="18" charset="0"/>
              </a:rPr>
              <a:t>Moving from autonomy to independence (including moving from needing assurance and approval of others to self-sufficiency)</a:t>
            </a:r>
          </a:p>
          <a:p>
            <a:pPr marL="403225" indent="-403225" algn="just">
              <a:buFont typeface="Wingdings" pitchFamily="2" charset="2"/>
              <a:buChar char="Ø"/>
            </a:pPr>
            <a:endParaRPr lang="en-US" sz="2800" b="1" dirty="0" smtClean="0">
              <a:latin typeface="Times New Roman" pitchFamily="18" charset="0"/>
              <a:cs typeface="Times New Roman" pitchFamily="18" charset="0"/>
            </a:endParaRPr>
          </a:p>
          <a:p>
            <a:pPr marL="403225" indent="-403225" algn="just">
              <a:buFont typeface="Wingdings" pitchFamily="2" charset="2"/>
              <a:buChar char="Ø"/>
            </a:pPr>
            <a:r>
              <a:rPr lang="en-US" sz="2800" b="1" dirty="0" smtClean="0">
                <a:latin typeface="Times New Roman" pitchFamily="18" charset="0"/>
                <a:cs typeface="Times New Roman" pitchFamily="18" charset="0"/>
              </a:rPr>
              <a:t>Problem solving, and making decisions</a:t>
            </a:r>
          </a:p>
          <a:p>
            <a:pPr marL="403225" indent="-403225" algn="just">
              <a:buFont typeface="Wingdings" pitchFamily="2" charset="2"/>
              <a:buChar char="Ø"/>
            </a:pPr>
            <a:endParaRPr lang="en-US" sz="2800" b="1" dirty="0" smtClean="0">
              <a:latin typeface="Times New Roman" pitchFamily="18" charset="0"/>
              <a:cs typeface="Times New Roman" pitchFamily="18" charset="0"/>
            </a:endParaRPr>
          </a:p>
          <a:p>
            <a:pPr marL="403225" indent="-403225" algn="just">
              <a:buFont typeface="Wingdings" pitchFamily="2" charset="2"/>
              <a:buChar char="Ø"/>
            </a:pPr>
            <a:endParaRPr lang="en-US" sz="1100" b="1" dirty="0" smtClean="0">
              <a:latin typeface="Times New Roman" pitchFamily="18" charset="0"/>
              <a:cs typeface="Times New Roman" pitchFamily="18" charset="0"/>
            </a:endParaRPr>
          </a:p>
          <a:p>
            <a:pPr marL="403225" indent="-403225" algn="just">
              <a:buFont typeface="Wingdings" pitchFamily="2" charset="2"/>
              <a:buChar char="Ø"/>
            </a:pPr>
            <a:r>
              <a:rPr lang="en-US" sz="2800" b="1" dirty="0" smtClean="0">
                <a:latin typeface="Times New Roman" pitchFamily="18" charset="0"/>
                <a:cs typeface="Times New Roman" pitchFamily="18" charset="0"/>
              </a:rPr>
              <a:t>Establishing identity including enhanced self-esteem and self-efficacy</a:t>
            </a:r>
          </a:p>
          <a:p>
            <a:pPr marL="403225" indent="-403225" algn="just">
              <a:buFont typeface="Wingdings" pitchFamily="2" charset="2"/>
              <a:buChar char="Ø"/>
            </a:pPr>
            <a:endParaRPr lang="en-US" sz="2800" b="1" dirty="0" smtClean="0">
              <a:latin typeface="Times New Roman" pitchFamily="18" charset="0"/>
              <a:cs typeface="Times New Roman" pitchFamily="18" charset="0"/>
            </a:endParaRPr>
          </a:p>
          <a:p>
            <a:pPr marL="403225" indent="-403225" algn="just">
              <a:buFont typeface="Wingdings" pitchFamily="2" charset="2"/>
              <a:buChar char="Ø"/>
            </a:pPr>
            <a:endParaRPr lang="en-US" sz="1050" b="1" dirty="0" smtClean="0">
              <a:latin typeface="Times New Roman" pitchFamily="18" charset="0"/>
              <a:cs typeface="Times New Roman" pitchFamily="18" charset="0"/>
            </a:endParaRPr>
          </a:p>
          <a:p>
            <a:pPr marL="403225" indent="-403225" algn="just">
              <a:buFont typeface="Wingdings" pitchFamily="2" charset="2"/>
              <a:buChar char="Ø"/>
            </a:pPr>
            <a:r>
              <a:rPr lang="en-US" sz="2800" b="1" dirty="0" smtClean="0">
                <a:latin typeface="Times New Roman" pitchFamily="18" charset="0"/>
                <a:cs typeface="Times New Roman" pitchFamily="18" charset="0"/>
              </a:rPr>
              <a:t>Developing purpose (from who am I? and where am I? to where am I going?)</a:t>
            </a:r>
            <a:endParaRPr lang="en-US" sz="2800" b="1" dirty="0">
              <a:latin typeface="Times New Roman" pitchFamily="18" charset="0"/>
              <a:cs typeface="Times New Roman" pitchFamily="18" charset="0"/>
            </a:endParaRPr>
          </a:p>
        </p:txBody>
      </p:sp>
      <p:sp>
        <p:nvSpPr>
          <p:cNvPr id="4" name="TextBox 3"/>
          <p:cNvSpPr txBox="1"/>
          <p:nvPr/>
        </p:nvSpPr>
        <p:spPr>
          <a:xfrm>
            <a:off x="914400" y="533400"/>
            <a:ext cx="8153400" cy="584775"/>
          </a:xfrm>
          <a:prstGeom prst="rect">
            <a:avLst/>
          </a:prstGeom>
          <a:noFill/>
        </p:spPr>
        <p:txBody>
          <a:bodyPr wrap="square" rtlCol="0">
            <a:spAutoFit/>
          </a:bodyPr>
          <a:lstStyle/>
          <a:p>
            <a:r>
              <a:rPr lang="en-US" sz="3200" b="1" dirty="0" smtClean="0">
                <a:solidFill>
                  <a:srgbClr val="0000FF"/>
                </a:solidFill>
                <a:latin typeface="Times New Roman" pitchFamily="18" charset="0"/>
                <a:cs typeface="Times New Roman" pitchFamily="18" charset="0"/>
              </a:rPr>
              <a:t>Major goals…….continued </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20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Effect transition="in" filter="fade">
                                      <p:cBhvr>
                                        <p:cTn id="17" dur="2000"/>
                                        <p:tgtEl>
                                          <p:spTgt spid="2">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8" end="8"/>
                                            </p:txEl>
                                          </p:spTgt>
                                        </p:tgtEl>
                                        <p:attrNameLst>
                                          <p:attrName>style.visibility</p:attrName>
                                        </p:attrNameLst>
                                      </p:cBhvr>
                                      <p:to>
                                        <p:strVal val="visible"/>
                                      </p:to>
                                    </p:set>
                                    <p:animEffect transition="in" filter="fade">
                                      <p:cBhvr>
                                        <p:cTn id="22" dur="20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7330" name="Picture 2" descr="Related image"/>
          <p:cNvPicPr>
            <a:picLocks noChangeAspect="1" noChangeArrowheads="1"/>
          </p:cNvPicPr>
          <p:nvPr/>
        </p:nvPicPr>
        <p:blipFill>
          <a:blip r:embed="rId2">
            <a:lum contrast="40000"/>
          </a:blip>
          <a:srcRect/>
          <a:stretch>
            <a:fillRect/>
          </a:stretch>
        </p:blipFill>
        <p:spPr bwMode="auto">
          <a:xfrm>
            <a:off x="762000" y="521676"/>
            <a:ext cx="9315450" cy="5732584"/>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76400" y="3124200"/>
            <a:ext cx="8001000" cy="1569660"/>
          </a:xfrm>
          <a:prstGeom prst="rect">
            <a:avLst/>
          </a:prstGeom>
          <a:noFill/>
        </p:spPr>
        <p:txBody>
          <a:bodyPr wrap="square" rtlCol="0">
            <a:spAutoFit/>
          </a:bodyPr>
          <a:lstStyle/>
          <a:p>
            <a:pPr marL="635000" indent="-635000">
              <a:buFont typeface="Times New Roman" pitchFamily="18" charset="0"/>
              <a:buChar char="♣"/>
            </a:pPr>
            <a:r>
              <a:rPr lang="en-US" sz="4800" b="1" dirty="0" smtClean="0">
                <a:latin typeface="Times New Roman" pitchFamily="18" charset="0"/>
                <a:cs typeface="Times New Roman" pitchFamily="18" charset="0"/>
              </a:rPr>
              <a:t>Achieving competence</a:t>
            </a:r>
          </a:p>
          <a:p>
            <a:pPr>
              <a:buFont typeface="Times New Roman" pitchFamily="18" charset="0"/>
              <a:buChar char="♣"/>
            </a:pPr>
            <a:endParaRPr lang="en-US" sz="4800" dirty="0"/>
          </a:p>
        </p:txBody>
      </p:sp>
      <p:sp>
        <p:nvSpPr>
          <p:cNvPr id="3" name="TextBox 2"/>
          <p:cNvSpPr txBox="1"/>
          <p:nvPr/>
        </p:nvSpPr>
        <p:spPr>
          <a:xfrm>
            <a:off x="685800" y="1066800"/>
            <a:ext cx="9677400" cy="1200329"/>
          </a:xfrm>
          <a:prstGeom prst="rect">
            <a:avLst/>
          </a:prstGeom>
          <a:noFill/>
        </p:spPr>
        <p:txBody>
          <a:bodyPr wrap="square" rtlCol="0">
            <a:spAutoFit/>
          </a:bodyPr>
          <a:lstStyle/>
          <a:p>
            <a:pPr algn="just"/>
            <a:r>
              <a:rPr lang="en-US" sz="3600" b="1" dirty="0" smtClean="0">
                <a:solidFill>
                  <a:srgbClr val="FF0000"/>
                </a:solidFill>
              </a:rPr>
              <a:t>Out of these seven goals, let us pay some attention to:</a:t>
            </a:r>
            <a:endParaRPr lang="en-US" sz="36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9200" y="2514600"/>
            <a:ext cx="8839200" cy="2554545"/>
          </a:xfrm>
          <a:prstGeom prst="rect">
            <a:avLst/>
          </a:prstGeom>
        </p:spPr>
        <p:txBody>
          <a:bodyPr wrap="square">
            <a:spAutoFit/>
          </a:bodyPr>
          <a:lstStyle/>
          <a:p>
            <a:pPr algn="just"/>
            <a:endParaRPr lang="en-US" sz="2000" b="1" dirty="0" smtClean="0">
              <a:latin typeface="Times New Roman" pitchFamily="18" charset="0"/>
              <a:cs typeface="Times New Roman" pitchFamily="18" charset="0"/>
            </a:endParaRPr>
          </a:p>
          <a:p>
            <a:pPr marL="573088" indent="-293688" algn="just">
              <a:buFont typeface="Wingdings" pitchFamily="2" charset="2"/>
              <a:buChar char="Ø"/>
            </a:pPr>
            <a:r>
              <a:rPr lang="en-US" sz="2000" b="1" dirty="0" smtClean="0">
                <a:latin typeface="Times New Roman" pitchFamily="18" charset="0"/>
                <a:cs typeface="Times New Roman" pitchFamily="18" charset="0"/>
              </a:rPr>
              <a:t>Competence (noun). a. The state or quality of being adequately or well qualified; ability. See Synonyms at ability. b. A specific range of skill, knowledge, or ability (American Heritage Dictionary, 2006).</a:t>
            </a:r>
          </a:p>
          <a:p>
            <a:pPr marL="573088" indent="-293688" algn="just">
              <a:buFont typeface="Wingdings" pitchFamily="2" charset="2"/>
              <a:buChar char="Ø"/>
            </a:pPr>
            <a:endParaRPr lang="en-US" sz="2000" b="1" dirty="0" smtClean="0">
              <a:latin typeface="Times New Roman" pitchFamily="18" charset="0"/>
              <a:cs typeface="Times New Roman" pitchFamily="18" charset="0"/>
            </a:endParaRPr>
          </a:p>
          <a:p>
            <a:pPr marL="573088" indent="-293688" algn="just">
              <a:buFont typeface="Wingdings" pitchFamily="2" charset="2"/>
              <a:buChar char="Ø"/>
            </a:pPr>
            <a:r>
              <a:rPr lang="en-US" sz="2000" b="1" dirty="0" smtClean="0">
                <a:latin typeface="Times New Roman" pitchFamily="18" charset="0"/>
                <a:cs typeface="Times New Roman" pitchFamily="18" charset="0"/>
              </a:rPr>
              <a:t>Competency (noun). The quality of being adequately or well qualified physically and intellectually (</a:t>
            </a:r>
            <a:r>
              <a:rPr lang="en-US" sz="2000" b="1" dirty="0" err="1" smtClean="0">
                <a:latin typeface="Times New Roman" pitchFamily="18" charset="0"/>
                <a:cs typeface="Times New Roman" pitchFamily="18" charset="0"/>
              </a:rPr>
              <a:t>WordNet</a:t>
            </a:r>
            <a:r>
              <a:rPr lang="en-US" sz="2000" b="1" dirty="0" smtClean="0">
                <a:latin typeface="Times New Roman" pitchFamily="18" charset="0"/>
                <a:cs typeface="Times New Roman" pitchFamily="18" charset="0"/>
              </a:rPr>
              <a:t>, 2006).</a:t>
            </a:r>
          </a:p>
          <a:p>
            <a:pPr algn="just"/>
            <a:endParaRPr lang="en-US" sz="2000" b="1" dirty="0" smtClean="0">
              <a:latin typeface="Times New Roman" pitchFamily="18" charset="0"/>
              <a:cs typeface="Times New Roman" pitchFamily="18" charset="0"/>
            </a:endParaRPr>
          </a:p>
        </p:txBody>
      </p:sp>
      <p:sp>
        <p:nvSpPr>
          <p:cNvPr id="3" name="TextBox 2"/>
          <p:cNvSpPr txBox="1"/>
          <p:nvPr/>
        </p:nvSpPr>
        <p:spPr>
          <a:xfrm>
            <a:off x="762000" y="609600"/>
            <a:ext cx="8915400" cy="584775"/>
          </a:xfrm>
          <a:prstGeom prst="rect">
            <a:avLst/>
          </a:prstGeom>
          <a:noFill/>
        </p:spPr>
        <p:txBody>
          <a:bodyPr wrap="square" rtlCol="0">
            <a:spAutoFit/>
          </a:bodyPr>
          <a:lstStyle/>
          <a:p>
            <a:r>
              <a:rPr lang="en-US" sz="3200" b="1" dirty="0" smtClean="0">
                <a:solidFill>
                  <a:srgbClr val="FF0000"/>
                </a:solidFill>
                <a:latin typeface="Times New Roman" pitchFamily="18" charset="0"/>
                <a:cs typeface="Times New Roman" pitchFamily="18" charset="0"/>
              </a:rPr>
              <a:t>3Cs…….Competence, Competency and Confusion </a:t>
            </a:r>
            <a:endParaRPr lang="en-US" sz="3200" b="1" dirty="0">
              <a:solidFill>
                <a:srgbClr val="FF0000"/>
              </a:solidFill>
              <a:latin typeface="Times New Roman" pitchFamily="18" charset="0"/>
              <a:cs typeface="Times New Roman" pitchFamily="18" charset="0"/>
            </a:endParaRPr>
          </a:p>
        </p:txBody>
      </p:sp>
      <p:sp>
        <p:nvSpPr>
          <p:cNvPr id="4" name="Rectangle 3"/>
          <p:cNvSpPr/>
          <p:nvPr/>
        </p:nvSpPr>
        <p:spPr>
          <a:xfrm>
            <a:off x="1143000" y="5181600"/>
            <a:ext cx="8534400" cy="830997"/>
          </a:xfrm>
          <a:prstGeom prst="rect">
            <a:avLst/>
          </a:prstGeom>
        </p:spPr>
        <p:txBody>
          <a:bodyPr wrap="square">
            <a:spAutoFit/>
          </a:bodyPr>
          <a:lstStyle/>
          <a:p>
            <a:pPr algn="just"/>
            <a:r>
              <a:rPr lang="en-US" sz="2400" b="1" dirty="0" smtClean="0">
                <a:solidFill>
                  <a:srgbClr val="FF0000"/>
                </a:solidFill>
                <a:latin typeface="Times New Roman" pitchFamily="18" charset="0"/>
                <a:cs typeface="Times New Roman" pitchFamily="18" charset="0"/>
              </a:rPr>
              <a:t>However, the meanings of competence and competency are not the same, but they mean two different meanings.</a:t>
            </a:r>
            <a:endParaRPr lang="en-US" sz="2400" b="1" dirty="0">
              <a:solidFill>
                <a:srgbClr val="FF0000"/>
              </a:solidFill>
              <a:latin typeface="Times New Roman" pitchFamily="18" charset="0"/>
              <a:cs typeface="Times New Roman" pitchFamily="18" charset="0"/>
            </a:endParaRPr>
          </a:p>
        </p:txBody>
      </p:sp>
      <p:sp>
        <p:nvSpPr>
          <p:cNvPr id="5" name="Rectangle 4"/>
          <p:cNvSpPr/>
          <p:nvPr/>
        </p:nvSpPr>
        <p:spPr>
          <a:xfrm>
            <a:off x="914400" y="1447800"/>
            <a:ext cx="8839200" cy="1015663"/>
          </a:xfrm>
          <a:prstGeom prst="rect">
            <a:avLst/>
          </a:prstGeom>
        </p:spPr>
        <p:txBody>
          <a:bodyPr wrap="square">
            <a:spAutoFit/>
          </a:bodyPr>
          <a:lstStyle/>
          <a:p>
            <a:pPr algn="just"/>
            <a:r>
              <a:rPr lang="en-US" sz="2000" b="1" dirty="0" smtClean="0">
                <a:solidFill>
                  <a:srgbClr val="0000FF"/>
                </a:solidFill>
                <a:latin typeface="Times New Roman" pitchFamily="18" charset="0"/>
                <a:cs typeface="Times New Roman" pitchFamily="18" charset="0"/>
              </a:rPr>
              <a:t>Often a question is asked: Are competence and competency the same or different? Some dictionaries have represented the two interchangeably, i.e. meaning the same. </a:t>
            </a:r>
            <a:r>
              <a:rPr lang="en-US" sz="2000" b="1" dirty="0" smtClean="0">
                <a:latin typeface="Times New Roman" pitchFamily="18" charset="0"/>
                <a:cs typeface="Times New Roman" pitchFamily="18" charset="0"/>
              </a:rPr>
              <a:t>For example</a:t>
            </a:r>
            <a:r>
              <a:rPr lang="en-US" sz="2000" b="1" dirty="0" smtClean="0">
                <a:solidFill>
                  <a:srgbClr val="0000FF"/>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2000"/>
                                        <p:tgtEl>
                                          <p:spTgt spid="2">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fade">
                                      <p:cBhvr>
                                        <p:cTn id="15" dur="2000"/>
                                        <p:tgtEl>
                                          <p:spTgt spid="2">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P spid="4" grpId="0" build="p"/>
      <p:bldP spid="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14400" y="1828800"/>
            <a:ext cx="9448800" cy="4401205"/>
          </a:xfrm>
          <a:prstGeom prst="rect">
            <a:avLst/>
          </a:prstGeom>
          <a:noFill/>
        </p:spPr>
        <p:txBody>
          <a:bodyPr wrap="square" rtlCol="0">
            <a:spAutoFit/>
          </a:bodyPr>
          <a:lstStyle/>
          <a:p>
            <a:pPr marL="2511425" indent="-2511425" algn="just"/>
            <a:r>
              <a:rPr lang="en-US" sz="2800" b="1" dirty="0" smtClean="0">
                <a:solidFill>
                  <a:srgbClr val="0000FF"/>
                </a:solidFill>
              </a:rPr>
              <a:t>Competency</a:t>
            </a:r>
            <a:r>
              <a:rPr lang="en-US" sz="2800" b="1" dirty="0" smtClean="0"/>
              <a:t>:   A person-related concept that refers to the dimensions of </a:t>
            </a:r>
            <a:r>
              <a:rPr lang="en-US" sz="2800" b="1" dirty="0" err="1" smtClean="0"/>
              <a:t>behaviour</a:t>
            </a:r>
            <a:r>
              <a:rPr lang="en-US" sz="2800" b="1" dirty="0" smtClean="0"/>
              <a:t> lying behind competent performer.</a:t>
            </a:r>
          </a:p>
          <a:p>
            <a:pPr marL="2511425" indent="-2511425" algn="just"/>
            <a:r>
              <a:rPr lang="en-US" sz="2800" b="1" dirty="0" smtClean="0"/>
              <a:t> </a:t>
            </a:r>
          </a:p>
          <a:p>
            <a:pPr marL="2511425" indent="-2511425" algn="just"/>
            <a:r>
              <a:rPr lang="en-US" sz="2800" b="1" dirty="0" smtClean="0">
                <a:solidFill>
                  <a:srgbClr val="0000FF"/>
                </a:solidFill>
              </a:rPr>
              <a:t>Competence</a:t>
            </a:r>
            <a:r>
              <a:rPr lang="en-US" sz="2800" b="1" dirty="0" smtClean="0"/>
              <a:t>:     A work-related concept that refers to areas    of work at which the person is competent.</a:t>
            </a:r>
          </a:p>
          <a:p>
            <a:pPr marL="2511425" indent="-2511425" algn="just"/>
            <a:r>
              <a:rPr lang="en-US" sz="2800" b="1" dirty="0" smtClean="0"/>
              <a:t> </a:t>
            </a:r>
          </a:p>
          <a:p>
            <a:pPr marL="2635250" indent="-2635250" algn="just"/>
            <a:r>
              <a:rPr lang="en-US" sz="2800" b="1" dirty="0" smtClean="0">
                <a:solidFill>
                  <a:srgbClr val="0000FF"/>
                </a:solidFill>
              </a:rPr>
              <a:t>Competencies</a:t>
            </a:r>
            <a:r>
              <a:rPr lang="en-US" sz="2800" b="1" dirty="0" smtClean="0"/>
              <a:t>:  Often referred to the combination of the    above two. </a:t>
            </a:r>
          </a:p>
          <a:p>
            <a:pPr marL="1828800" indent="-1828800" algn="just"/>
            <a:endParaRPr lang="en-US" sz="2800" b="1" dirty="0"/>
          </a:p>
        </p:txBody>
      </p:sp>
      <p:sp>
        <p:nvSpPr>
          <p:cNvPr id="4" name="TextBox 3"/>
          <p:cNvSpPr txBox="1"/>
          <p:nvPr/>
        </p:nvSpPr>
        <p:spPr>
          <a:xfrm>
            <a:off x="990600" y="533400"/>
            <a:ext cx="8991600" cy="646331"/>
          </a:xfrm>
          <a:prstGeom prst="rect">
            <a:avLst/>
          </a:prstGeom>
          <a:noFill/>
        </p:spPr>
        <p:txBody>
          <a:bodyPr wrap="square" rtlCol="0">
            <a:spAutoFit/>
          </a:bodyPr>
          <a:lstStyle/>
          <a:p>
            <a:r>
              <a:rPr lang="en-US" sz="3600" b="1" dirty="0" smtClean="0">
                <a:solidFill>
                  <a:srgbClr val="FF0000"/>
                </a:solidFill>
              </a:rPr>
              <a:t>Competency </a:t>
            </a:r>
            <a:r>
              <a:rPr lang="en-US" sz="3600" b="1" i="1" dirty="0" err="1" smtClean="0">
                <a:solidFill>
                  <a:srgbClr val="FF0000"/>
                </a:solidFill>
              </a:rPr>
              <a:t>vs</a:t>
            </a:r>
            <a:r>
              <a:rPr lang="en-US" sz="3600" b="1" dirty="0" smtClean="0">
                <a:solidFill>
                  <a:srgbClr val="FF0000"/>
                </a:solidFill>
              </a:rPr>
              <a:t> Competence</a:t>
            </a:r>
            <a:endParaRPr lang="en-US" sz="36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AutoShape 2" descr="What is Competencies?"/>
          <p:cNvSpPr>
            <a:spLocks noChangeAspect="1" noChangeArrowheads="1"/>
          </p:cNvSpPr>
          <p:nvPr/>
        </p:nvSpPr>
        <p:spPr bwMode="auto">
          <a:xfrm>
            <a:off x="155575" y="-136525"/>
            <a:ext cx="296863" cy="296863"/>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3012" name="AutoShape 4" descr="What is Competencies?"/>
          <p:cNvSpPr>
            <a:spLocks noChangeAspect="1" noChangeArrowheads="1"/>
          </p:cNvSpPr>
          <p:nvPr/>
        </p:nvSpPr>
        <p:spPr bwMode="auto">
          <a:xfrm>
            <a:off x="155575" y="-136525"/>
            <a:ext cx="296863" cy="296863"/>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3014" name="AutoShape 6" descr="What is Competencies?"/>
          <p:cNvSpPr>
            <a:spLocks noChangeAspect="1" noChangeArrowheads="1"/>
          </p:cNvSpPr>
          <p:nvPr/>
        </p:nvSpPr>
        <p:spPr bwMode="auto">
          <a:xfrm>
            <a:off x="155575" y="-136525"/>
            <a:ext cx="296863" cy="296863"/>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3016" name="AutoShape 8" descr="What is Competencies?"/>
          <p:cNvSpPr>
            <a:spLocks noChangeAspect="1" noChangeArrowheads="1"/>
          </p:cNvSpPr>
          <p:nvPr/>
        </p:nvSpPr>
        <p:spPr bwMode="auto">
          <a:xfrm>
            <a:off x="63500" y="-136525"/>
            <a:ext cx="296863" cy="296863"/>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 name="TextBox 1"/>
          <p:cNvSpPr txBox="1"/>
          <p:nvPr/>
        </p:nvSpPr>
        <p:spPr>
          <a:xfrm>
            <a:off x="304800" y="533400"/>
            <a:ext cx="6553200" cy="400110"/>
          </a:xfrm>
          <a:prstGeom prst="rect">
            <a:avLst/>
          </a:prstGeom>
          <a:noFill/>
        </p:spPr>
        <p:txBody>
          <a:bodyPr wrap="square" rtlCol="0">
            <a:spAutoFit/>
          </a:bodyPr>
          <a:lstStyle/>
          <a:p>
            <a:pPr algn="ctr"/>
            <a:r>
              <a:rPr lang="en-US" sz="2000" b="1" dirty="0" smtClean="0">
                <a:solidFill>
                  <a:srgbClr val="FF0000"/>
                </a:solidFill>
              </a:rPr>
              <a:t>COMPETENCY  =  COMPETENCE  + COMMITMENT </a:t>
            </a:r>
            <a:endParaRPr lang="en-US" sz="2000" b="1" dirty="0">
              <a:solidFill>
                <a:srgbClr val="FF0000"/>
              </a:solidFill>
            </a:endParaRPr>
          </a:p>
        </p:txBody>
      </p:sp>
      <p:graphicFrame>
        <p:nvGraphicFramePr>
          <p:cNvPr id="3" name="Table 2"/>
          <p:cNvGraphicFramePr>
            <a:graphicFrameLocks noGrp="1"/>
          </p:cNvGraphicFramePr>
          <p:nvPr>
            <p:extLst>
              <p:ext uri="{D42A27DB-BD31-4B8C-83A1-F6EECF244321}">
                <p14:modId xmlns="" xmlns:p14="http://schemas.microsoft.com/office/powerpoint/2010/main" val="1872874321"/>
              </p:ext>
            </p:extLst>
          </p:nvPr>
        </p:nvGraphicFramePr>
        <p:xfrm>
          <a:off x="5334000" y="1066800"/>
          <a:ext cx="5375564" cy="5283200"/>
        </p:xfrm>
        <a:graphic>
          <a:graphicData uri="http://schemas.openxmlformats.org/drawingml/2006/table">
            <a:tbl>
              <a:tblPr firstRow="1" bandRow="1">
                <a:tableStyleId>{5940675A-B579-460E-94D1-54222C63F5DA}</a:tableStyleId>
              </a:tblPr>
              <a:tblGrid>
                <a:gridCol w="2687782"/>
                <a:gridCol w="2687782"/>
              </a:tblGrid>
              <a:tr h="665480">
                <a:tc>
                  <a:txBody>
                    <a:bodyPr/>
                    <a:lstStyle/>
                    <a:p>
                      <a:pPr algn="ctr"/>
                      <a:r>
                        <a:rPr lang="en-US" b="1" dirty="0" smtClean="0">
                          <a:solidFill>
                            <a:srgbClr val="0000FF"/>
                          </a:solidFill>
                        </a:rPr>
                        <a:t>Competence characteristics</a:t>
                      </a:r>
                      <a:endParaRPr lang="en-US" b="1" dirty="0">
                        <a:solidFill>
                          <a:srgbClr val="0000FF"/>
                        </a:solidFill>
                      </a:endParaRPr>
                    </a:p>
                  </a:txBody>
                  <a:tcPr/>
                </a:tc>
                <a:tc>
                  <a:txBody>
                    <a:bodyPr/>
                    <a:lstStyle/>
                    <a:p>
                      <a:pPr algn="ctr"/>
                      <a:r>
                        <a:rPr lang="en-US" b="1" dirty="0" smtClean="0">
                          <a:solidFill>
                            <a:srgbClr val="0000FF"/>
                          </a:solidFill>
                        </a:rPr>
                        <a:t>Commitment characteristics</a:t>
                      </a:r>
                      <a:endParaRPr lang="en-US" b="1" dirty="0">
                        <a:solidFill>
                          <a:srgbClr val="0000FF"/>
                        </a:solidFill>
                      </a:endParaRPr>
                    </a:p>
                  </a:txBody>
                  <a:tcPr/>
                </a:tc>
              </a:tr>
              <a:tr h="3588886">
                <a:tc>
                  <a:txBody>
                    <a:bodyPr/>
                    <a:lstStyle/>
                    <a:p>
                      <a:pPr marL="285750" indent="-285750">
                        <a:lnSpc>
                          <a:spcPct val="150000"/>
                        </a:lnSpc>
                        <a:buFont typeface="Arial" pitchFamily="34" charset="0"/>
                        <a:buChar char="•"/>
                      </a:pPr>
                      <a:r>
                        <a:rPr lang="en-US" b="1" dirty="0" smtClean="0"/>
                        <a:t>Technical knowledge</a:t>
                      </a:r>
                    </a:p>
                    <a:p>
                      <a:pPr marL="285750" indent="-285750">
                        <a:lnSpc>
                          <a:spcPct val="150000"/>
                        </a:lnSpc>
                        <a:buFont typeface="Arial" pitchFamily="34" charset="0"/>
                        <a:buChar char="•"/>
                      </a:pPr>
                      <a:r>
                        <a:rPr lang="en-US" b="1" dirty="0" smtClean="0"/>
                        <a:t>Functional information</a:t>
                      </a:r>
                    </a:p>
                    <a:p>
                      <a:pPr marL="285750" indent="-285750">
                        <a:lnSpc>
                          <a:spcPct val="150000"/>
                        </a:lnSpc>
                        <a:buFont typeface="Arial" pitchFamily="34" charset="0"/>
                        <a:buChar char="•"/>
                      </a:pPr>
                      <a:r>
                        <a:rPr lang="en-US" b="1" dirty="0" smtClean="0"/>
                        <a:t>Business knowledge</a:t>
                      </a:r>
                    </a:p>
                    <a:p>
                      <a:pPr marL="285750" indent="-285750">
                        <a:lnSpc>
                          <a:spcPct val="150000"/>
                        </a:lnSpc>
                        <a:buFont typeface="Arial" pitchFamily="34" charset="0"/>
                        <a:buChar char="•"/>
                      </a:pPr>
                      <a:r>
                        <a:rPr lang="en-US" b="1" dirty="0" smtClean="0"/>
                        <a:t>Communication skills</a:t>
                      </a:r>
                    </a:p>
                    <a:p>
                      <a:pPr marL="285750" indent="-285750">
                        <a:lnSpc>
                          <a:spcPct val="150000"/>
                        </a:lnSpc>
                        <a:buFont typeface="Arial" pitchFamily="34" charset="0"/>
                        <a:buChar char="•"/>
                      </a:pPr>
                      <a:r>
                        <a:rPr lang="en-US" b="1" dirty="0" smtClean="0"/>
                        <a:t>Interpersonal skills</a:t>
                      </a:r>
                    </a:p>
                    <a:p>
                      <a:pPr marL="285750" indent="-285750">
                        <a:lnSpc>
                          <a:spcPct val="150000"/>
                        </a:lnSpc>
                        <a:buFont typeface="Arial" pitchFamily="34" charset="0"/>
                        <a:buChar char="•"/>
                      </a:pPr>
                      <a:r>
                        <a:rPr lang="en-US" b="1" dirty="0" smtClean="0"/>
                        <a:t>Leadership</a:t>
                      </a:r>
                      <a:r>
                        <a:rPr lang="en-US" b="1" baseline="0" dirty="0" smtClean="0"/>
                        <a:t> skills</a:t>
                      </a:r>
                    </a:p>
                    <a:p>
                      <a:pPr marL="285750" indent="-285750">
                        <a:lnSpc>
                          <a:spcPct val="150000"/>
                        </a:lnSpc>
                        <a:buFont typeface="Arial" pitchFamily="34" charset="0"/>
                        <a:buChar char="•"/>
                      </a:pPr>
                      <a:r>
                        <a:rPr lang="en-US" b="1" baseline="0" dirty="0" smtClean="0"/>
                        <a:t>Team building skills</a:t>
                      </a:r>
                    </a:p>
                    <a:p>
                      <a:pPr marL="285750" indent="-285750">
                        <a:lnSpc>
                          <a:spcPct val="150000"/>
                        </a:lnSpc>
                        <a:buFont typeface="Arial" pitchFamily="34" charset="0"/>
                        <a:buChar char="•"/>
                      </a:pPr>
                      <a:r>
                        <a:rPr lang="en-US" b="1" baseline="0" dirty="0" smtClean="0"/>
                        <a:t>Decision making skills</a:t>
                      </a:r>
                    </a:p>
                    <a:p>
                      <a:pPr marL="285750" indent="-285750">
                        <a:lnSpc>
                          <a:spcPct val="150000"/>
                        </a:lnSpc>
                        <a:buFont typeface="Arial" pitchFamily="34" charset="0"/>
                        <a:buChar char="•"/>
                      </a:pPr>
                      <a:r>
                        <a:rPr lang="en-US" b="1" baseline="0" dirty="0" smtClean="0"/>
                        <a:t>Time management skills</a:t>
                      </a:r>
                      <a:endParaRPr lang="en-US" b="1" dirty="0"/>
                    </a:p>
                  </a:txBody>
                  <a:tcPr/>
                </a:tc>
                <a:tc>
                  <a:txBody>
                    <a:bodyPr/>
                    <a:lstStyle/>
                    <a:p>
                      <a:pPr marL="285750" indent="-285750">
                        <a:lnSpc>
                          <a:spcPct val="150000"/>
                        </a:lnSpc>
                        <a:buFont typeface="Arial" pitchFamily="34" charset="0"/>
                        <a:buChar char="•"/>
                      </a:pPr>
                      <a:r>
                        <a:rPr lang="en-US" b="1" dirty="0" smtClean="0"/>
                        <a:t>Self confidence</a:t>
                      </a:r>
                    </a:p>
                    <a:p>
                      <a:pPr marL="285750" indent="-285750">
                        <a:lnSpc>
                          <a:spcPct val="150000"/>
                        </a:lnSpc>
                        <a:buFont typeface="Arial" pitchFamily="34" charset="0"/>
                        <a:buChar char="•"/>
                      </a:pPr>
                      <a:r>
                        <a:rPr lang="en-US" b="1" dirty="0" smtClean="0"/>
                        <a:t>Self motivation</a:t>
                      </a:r>
                    </a:p>
                    <a:p>
                      <a:pPr marL="285750" indent="-285750">
                        <a:lnSpc>
                          <a:spcPct val="150000"/>
                        </a:lnSpc>
                        <a:buFont typeface="Arial" pitchFamily="34" charset="0"/>
                        <a:buChar char="•"/>
                      </a:pPr>
                      <a:r>
                        <a:rPr lang="en-US" b="1" dirty="0" smtClean="0"/>
                        <a:t>Honesty and integrity</a:t>
                      </a:r>
                    </a:p>
                    <a:p>
                      <a:pPr marL="285750" indent="-285750">
                        <a:lnSpc>
                          <a:spcPct val="150000"/>
                        </a:lnSpc>
                        <a:buFont typeface="Arial" pitchFamily="34" charset="0"/>
                        <a:buChar char="•"/>
                      </a:pPr>
                      <a:r>
                        <a:rPr lang="en-US" b="1" dirty="0" smtClean="0"/>
                        <a:t>Determination</a:t>
                      </a:r>
                    </a:p>
                    <a:p>
                      <a:pPr marL="285750" indent="-285750">
                        <a:lnSpc>
                          <a:spcPct val="150000"/>
                        </a:lnSpc>
                        <a:buFont typeface="Arial" pitchFamily="34" charset="0"/>
                        <a:buChar char="•"/>
                      </a:pPr>
                      <a:r>
                        <a:rPr lang="en-US" b="1" dirty="0" smtClean="0"/>
                        <a:t>Positive attitude</a:t>
                      </a:r>
                    </a:p>
                    <a:p>
                      <a:pPr marL="285750" indent="-285750">
                        <a:lnSpc>
                          <a:spcPct val="150000"/>
                        </a:lnSpc>
                        <a:buFont typeface="Arial" pitchFamily="34" charset="0"/>
                        <a:buChar char="•"/>
                      </a:pPr>
                      <a:r>
                        <a:rPr lang="en-US" b="1" dirty="0" smtClean="0"/>
                        <a:t>Winning attitude</a:t>
                      </a:r>
                    </a:p>
                    <a:p>
                      <a:pPr marL="285750" indent="-285750">
                        <a:lnSpc>
                          <a:spcPct val="150000"/>
                        </a:lnSpc>
                        <a:buFont typeface="Arial" pitchFamily="34" charset="0"/>
                        <a:buChar char="•"/>
                      </a:pPr>
                      <a:r>
                        <a:rPr lang="en-US" b="1" dirty="0" smtClean="0"/>
                        <a:t>Learn</a:t>
                      </a:r>
                      <a:r>
                        <a:rPr lang="en-US" b="1" baseline="0" dirty="0" smtClean="0"/>
                        <a:t> from mistakes</a:t>
                      </a:r>
                    </a:p>
                    <a:p>
                      <a:pPr marL="285750" indent="-285750">
                        <a:lnSpc>
                          <a:spcPct val="150000"/>
                        </a:lnSpc>
                        <a:buFont typeface="Arial" pitchFamily="34" charset="0"/>
                        <a:buChar char="•"/>
                      </a:pPr>
                      <a:r>
                        <a:rPr lang="en-US" b="1" baseline="0" dirty="0" smtClean="0"/>
                        <a:t>Perseverance</a:t>
                      </a:r>
                    </a:p>
                    <a:p>
                      <a:pPr marL="285750" indent="-285750">
                        <a:lnSpc>
                          <a:spcPct val="150000"/>
                        </a:lnSpc>
                        <a:buFont typeface="Arial" pitchFamily="34" charset="0"/>
                        <a:buChar char="•"/>
                      </a:pPr>
                      <a:r>
                        <a:rPr lang="en-US" b="1" baseline="0" dirty="0" smtClean="0"/>
                        <a:t>Enterprising</a:t>
                      </a:r>
                    </a:p>
                    <a:p>
                      <a:pPr marL="285750" indent="-285750">
                        <a:lnSpc>
                          <a:spcPct val="150000"/>
                        </a:lnSpc>
                        <a:buFont typeface="Arial" pitchFamily="34" charset="0"/>
                        <a:buChar char="•"/>
                      </a:pPr>
                      <a:r>
                        <a:rPr lang="en-US" b="1" baseline="0" dirty="0" smtClean="0"/>
                        <a:t>Result oriented</a:t>
                      </a:r>
                      <a:endParaRPr lang="en-US" b="1" dirty="0"/>
                    </a:p>
                  </a:txBody>
                  <a:tcPr/>
                </a:tc>
              </a:tr>
            </a:tbl>
          </a:graphicData>
        </a:graphic>
      </p:graphicFrame>
      <p:sp>
        <p:nvSpPr>
          <p:cNvPr id="4" name="TextBox 3"/>
          <p:cNvSpPr txBox="1"/>
          <p:nvPr/>
        </p:nvSpPr>
        <p:spPr>
          <a:xfrm>
            <a:off x="609600" y="1905000"/>
            <a:ext cx="4191000" cy="369332"/>
          </a:xfrm>
          <a:prstGeom prst="rect">
            <a:avLst/>
          </a:prstGeom>
          <a:noFill/>
          <a:ln w="28575" cmpd="dbl">
            <a:solidFill>
              <a:srgbClr val="FF0000"/>
            </a:solidFill>
          </a:ln>
        </p:spPr>
        <p:txBody>
          <a:bodyPr wrap="square" rtlCol="0">
            <a:spAutoFit/>
          </a:bodyPr>
          <a:lstStyle/>
          <a:p>
            <a:pPr algn="ctr"/>
            <a:r>
              <a:rPr lang="en-US" b="1" dirty="0" smtClean="0"/>
              <a:t>Competence  = Knowledge × Skills</a:t>
            </a:r>
            <a:endParaRPr lang="en-US" b="1" dirty="0"/>
          </a:p>
        </p:txBody>
      </p:sp>
      <p:sp>
        <p:nvSpPr>
          <p:cNvPr id="10" name="TextBox 9"/>
          <p:cNvSpPr txBox="1"/>
          <p:nvPr/>
        </p:nvSpPr>
        <p:spPr>
          <a:xfrm>
            <a:off x="609600" y="3200400"/>
            <a:ext cx="4343400" cy="1477328"/>
          </a:xfrm>
          <a:prstGeom prst="rect">
            <a:avLst/>
          </a:prstGeom>
          <a:noFill/>
          <a:ln w="28575" cmpd="dbl">
            <a:solidFill>
              <a:srgbClr val="FF0000"/>
            </a:solidFill>
          </a:ln>
        </p:spPr>
        <p:txBody>
          <a:bodyPr wrap="square" rtlCol="0">
            <a:spAutoFit/>
          </a:bodyPr>
          <a:lstStyle/>
          <a:p>
            <a:pPr marL="1598613" indent="-1598613" algn="just"/>
            <a:r>
              <a:rPr lang="en-US" b="1" dirty="0" smtClean="0"/>
              <a:t>Commitment  = one’s deep attachment 	or devotion with passion 	and faith or belief of a 	person on the job. </a:t>
            </a:r>
            <a:endParaRPr lang="en-US" b="1" dirty="0"/>
          </a:p>
        </p:txBody>
      </p:sp>
      <p:sp>
        <p:nvSpPr>
          <p:cNvPr id="11" name="TextBox 10"/>
          <p:cNvSpPr txBox="1"/>
          <p:nvPr/>
        </p:nvSpPr>
        <p:spPr>
          <a:xfrm>
            <a:off x="533400" y="5181600"/>
            <a:ext cx="4419600" cy="707886"/>
          </a:xfrm>
          <a:prstGeom prst="rect">
            <a:avLst/>
          </a:prstGeom>
          <a:noFill/>
          <a:ln w="28575" cmpd="dbl">
            <a:solidFill>
              <a:srgbClr val="FF0000"/>
            </a:solidFill>
          </a:ln>
        </p:spPr>
        <p:txBody>
          <a:bodyPr wrap="square" rtlCol="0">
            <a:spAutoFit/>
          </a:bodyPr>
          <a:lstStyle/>
          <a:p>
            <a:pPr algn="ctr"/>
            <a:r>
              <a:rPr lang="en-US" sz="2000" b="1" dirty="0" smtClean="0">
                <a:solidFill>
                  <a:srgbClr val="0000FF"/>
                </a:solidFill>
              </a:rPr>
              <a:t>Competency  </a:t>
            </a:r>
            <a:r>
              <a:rPr lang="en-US" sz="2000" b="1" dirty="0" smtClean="0">
                <a:solidFill>
                  <a:srgbClr val="0000FF"/>
                </a:solidFill>
              </a:rPr>
              <a:t>= Knowledge × </a:t>
            </a:r>
            <a:r>
              <a:rPr lang="en-US" sz="2000" b="1" dirty="0" smtClean="0">
                <a:solidFill>
                  <a:srgbClr val="0000FF"/>
                </a:solidFill>
              </a:rPr>
              <a:t>Skills +              	Commitment</a:t>
            </a:r>
            <a:endParaRPr lang="en-US" sz="2000" b="1" dirty="0">
              <a:solidFill>
                <a:srgbClr val="0000FF"/>
              </a:solidFill>
            </a:endParaRPr>
          </a:p>
        </p:txBody>
      </p:sp>
    </p:spTree>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y them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1384</TotalTime>
  <Words>2220</Words>
  <Application>Microsoft Office PowerPoint</Application>
  <PresentationFormat>Custom</PresentationFormat>
  <Paragraphs>322</Paragraphs>
  <Slides>50</Slides>
  <Notes>3</Notes>
  <HiddenSlides>0</HiddenSlides>
  <MMClips>0</MMClips>
  <ScaleCrop>false</ScaleCrop>
  <HeadingPairs>
    <vt:vector size="4" baseType="variant">
      <vt:variant>
        <vt:lpstr>Theme</vt:lpstr>
      </vt:variant>
      <vt:variant>
        <vt:i4>2</vt:i4>
      </vt:variant>
      <vt:variant>
        <vt:lpstr>Slide Titles</vt:lpstr>
      </vt:variant>
      <vt:variant>
        <vt:i4>50</vt:i4>
      </vt:variant>
    </vt:vector>
  </HeadingPairs>
  <TitlesOfParts>
    <vt:vector size="52" baseType="lpstr">
      <vt:lpstr>Office Theme</vt:lpstr>
      <vt:lpstr>Custom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 Under these changed circumstances present system of education faces irrelevance </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sony</dc:creator>
  <cp:lastModifiedBy>sony</cp:lastModifiedBy>
  <cp:revision>175</cp:revision>
  <cp:lastPrinted>2016-12-23T06:32:28Z</cp:lastPrinted>
  <dcterms:created xsi:type="dcterms:W3CDTF">2016-12-11T16:12:55Z</dcterms:created>
  <dcterms:modified xsi:type="dcterms:W3CDTF">2016-12-26T02:49:56Z</dcterms:modified>
</cp:coreProperties>
</file>